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42" r:id="rId2"/>
    <p:sldId id="352" r:id="rId3"/>
    <p:sldId id="472" r:id="rId4"/>
    <p:sldId id="492" r:id="rId5"/>
    <p:sldId id="501" r:id="rId6"/>
    <p:sldId id="508" r:id="rId7"/>
    <p:sldId id="496" r:id="rId8"/>
    <p:sldId id="500" r:id="rId9"/>
    <p:sldId id="507" r:id="rId10"/>
    <p:sldId id="494" r:id="rId11"/>
    <p:sldId id="481" r:id="rId12"/>
    <p:sldId id="502" r:id="rId13"/>
    <p:sldId id="499" r:id="rId14"/>
    <p:sldId id="503" r:id="rId15"/>
    <p:sldId id="493" r:id="rId16"/>
    <p:sldId id="442" r:id="rId17"/>
    <p:sldId id="506" r:id="rId18"/>
    <p:sldId id="495" r:id="rId19"/>
    <p:sldId id="504" r:id="rId20"/>
    <p:sldId id="498" r:id="rId21"/>
    <p:sldId id="497" r:id="rId22"/>
    <p:sldId id="505" r:id="rId23"/>
    <p:sldId id="491" r:id="rId24"/>
    <p:sldId id="483" r:id="rId25"/>
    <p:sldId id="399" r:id="rId26"/>
  </p:sldIdLst>
  <p:sldSz cx="11161713" cy="6858000"/>
  <p:notesSz cx="7099300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D2782E"/>
    <a:srgbClr val="DD8D2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97" autoAdjust="0"/>
    <p:restoredTop sz="86159" autoAdjust="0"/>
  </p:normalViewPr>
  <p:slideViewPr>
    <p:cSldViewPr>
      <p:cViewPr>
        <p:scale>
          <a:sx n="70" d="100"/>
          <a:sy n="70" d="100"/>
        </p:scale>
        <p:origin x="-1494" y="-144"/>
      </p:cViewPr>
      <p:guideLst>
        <p:guide orient="horz" pos="2120"/>
        <p:guide pos="35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5136"/>
    </p:cViewPr>
  </p:sorterViewPr>
  <p:gridSpacing cx="73733025" cy="737330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D11865-B827-4C7E-8F97-2A19854703E1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0D7631E1-696A-4EA5-A731-D17CE21D17BF}">
      <dgm:prSet phldrT="[文本]"/>
      <dgm:spPr/>
      <dgm:t>
        <a:bodyPr/>
        <a:lstStyle/>
        <a:p>
          <a:r>
            <a:rPr lang="zh-CN" altLang="en-US" dirty="0" smtClean="0"/>
            <a:t>试验设备</a:t>
          </a:r>
          <a:endParaRPr lang="zh-CN" altLang="en-US" dirty="0"/>
        </a:p>
      </dgm:t>
    </dgm:pt>
    <dgm:pt modelId="{183D2D98-2C3B-419D-8899-B3E4B0A0EE8D}" type="parTrans" cxnId="{6C8B0C42-2B6E-4E0C-BB51-DEF5E50D1EEE}">
      <dgm:prSet/>
      <dgm:spPr/>
      <dgm:t>
        <a:bodyPr/>
        <a:lstStyle/>
        <a:p>
          <a:endParaRPr lang="zh-CN" altLang="en-US"/>
        </a:p>
      </dgm:t>
    </dgm:pt>
    <dgm:pt modelId="{553D6F57-B13C-4E8A-B95B-0CE3DD2D29BF}" type="sibTrans" cxnId="{6C8B0C42-2B6E-4E0C-BB51-DEF5E50D1EEE}">
      <dgm:prSet/>
      <dgm:spPr/>
      <dgm:t>
        <a:bodyPr/>
        <a:lstStyle/>
        <a:p>
          <a:endParaRPr lang="zh-CN" altLang="en-US"/>
        </a:p>
      </dgm:t>
    </dgm:pt>
    <dgm:pt modelId="{B378A341-9F2A-4843-8F6E-C9EC17EB684D}">
      <dgm:prSet phldrT="[文本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zh-CN" altLang="en-US" dirty="0"/>
        </a:p>
      </dgm:t>
    </dgm:pt>
    <dgm:pt modelId="{82208757-9D3E-4AB7-AB2F-5C49AB29F910}" type="parTrans" cxnId="{3C534205-CAAB-44AB-8DBE-E45E949894E6}">
      <dgm:prSet/>
      <dgm:spPr/>
      <dgm:t>
        <a:bodyPr/>
        <a:lstStyle/>
        <a:p>
          <a:endParaRPr lang="zh-CN" altLang="en-US"/>
        </a:p>
      </dgm:t>
    </dgm:pt>
    <dgm:pt modelId="{3A4874DC-5419-4C7E-87AE-01C70E1252BC}" type="sibTrans" cxnId="{3C534205-CAAB-44AB-8DBE-E45E949894E6}">
      <dgm:prSet/>
      <dgm:spPr/>
      <dgm:t>
        <a:bodyPr/>
        <a:lstStyle/>
        <a:p>
          <a:endParaRPr lang="zh-CN" altLang="en-US"/>
        </a:p>
      </dgm:t>
    </dgm:pt>
    <dgm:pt modelId="{3834973D-990A-407F-AF99-21431BF4314C}">
      <dgm:prSet phldrT="[文本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zh-CN" altLang="en-US" dirty="0"/>
        </a:p>
      </dgm:t>
    </dgm:pt>
    <dgm:pt modelId="{F2DFCA7B-4B8C-49F7-A68F-A5B96B6F4437}" type="parTrans" cxnId="{179C0AED-40CB-4800-9254-E49B7100A585}">
      <dgm:prSet/>
      <dgm:spPr/>
      <dgm:t>
        <a:bodyPr/>
        <a:lstStyle/>
        <a:p>
          <a:endParaRPr lang="zh-CN" altLang="en-US"/>
        </a:p>
      </dgm:t>
    </dgm:pt>
    <dgm:pt modelId="{0F54C908-C7CC-453A-9DD8-ABB6A043146A}" type="sibTrans" cxnId="{179C0AED-40CB-4800-9254-E49B7100A585}">
      <dgm:prSet/>
      <dgm:spPr/>
      <dgm:t>
        <a:bodyPr/>
        <a:lstStyle/>
        <a:p>
          <a:endParaRPr lang="zh-CN" altLang="en-US"/>
        </a:p>
      </dgm:t>
    </dgm:pt>
    <dgm:pt modelId="{5C81C74F-C7A3-4359-B209-F713B54C0977}">
      <dgm:prSet phldrT="[文本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zh-CN" altLang="en-US" dirty="0"/>
        </a:p>
      </dgm:t>
    </dgm:pt>
    <dgm:pt modelId="{3015A137-1F07-4D95-972A-CD922A467D75}" type="parTrans" cxnId="{CFDE85A6-1D01-47B0-8B91-AFC132B0C1C0}">
      <dgm:prSet/>
      <dgm:spPr/>
      <dgm:t>
        <a:bodyPr/>
        <a:lstStyle/>
        <a:p>
          <a:endParaRPr lang="zh-CN" altLang="en-US"/>
        </a:p>
      </dgm:t>
    </dgm:pt>
    <dgm:pt modelId="{CE44AD50-6082-4412-8EA9-18F22F0B8E08}" type="sibTrans" cxnId="{CFDE85A6-1D01-47B0-8B91-AFC132B0C1C0}">
      <dgm:prSet/>
      <dgm:spPr/>
      <dgm:t>
        <a:bodyPr/>
        <a:lstStyle/>
        <a:p>
          <a:endParaRPr lang="zh-CN" altLang="en-US"/>
        </a:p>
      </dgm:t>
    </dgm:pt>
    <dgm:pt modelId="{96591514-E623-4F30-92BB-1BE137C0962B}">
      <dgm:prSet phldrT="[文本]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zh-CN" altLang="en-US" dirty="0"/>
        </a:p>
      </dgm:t>
    </dgm:pt>
    <dgm:pt modelId="{27A0234D-5BCA-49F1-8BCE-02A362801A15}" type="parTrans" cxnId="{E82BE0EF-161A-4A5A-8619-5B613C10E103}">
      <dgm:prSet/>
      <dgm:spPr/>
      <dgm:t>
        <a:bodyPr/>
        <a:lstStyle/>
        <a:p>
          <a:endParaRPr lang="zh-CN" altLang="en-US"/>
        </a:p>
      </dgm:t>
    </dgm:pt>
    <dgm:pt modelId="{0FBF0744-3CED-4053-87A3-6C249FC7625F}" type="sibTrans" cxnId="{E82BE0EF-161A-4A5A-8619-5B613C10E103}">
      <dgm:prSet/>
      <dgm:spPr/>
      <dgm:t>
        <a:bodyPr/>
        <a:lstStyle/>
        <a:p>
          <a:endParaRPr lang="zh-CN" altLang="en-US"/>
        </a:p>
      </dgm:t>
    </dgm:pt>
    <dgm:pt modelId="{73C42A3C-5018-4E88-9D38-C72694408499}">
      <dgm:prSet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zh-CN" altLang="en-US" dirty="0"/>
        </a:p>
      </dgm:t>
    </dgm:pt>
    <dgm:pt modelId="{20F32D48-138E-4C4B-9F10-CED7A8F9DB5C}" type="parTrans" cxnId="{1244DD4A-2873-4A76-9CD6-1B0ADC3836C7}">
      <dgm:prSet/>
      <dgm:spPr/>
      <dgm:t>
        <a:bodyPr/>
        <a:lstStyle/>
        <a:p>
          <a:endParaRPr lang="zh-CN" altLang="en-US"/>
        </a:p>
      </dgm:t>
    </dgm:pt>
    <dgm:pt modelId="{B993377D-656B-4724-9F71-710ACAA9175E}" type="sibTrans" cxnId="{1244DD4A-2873-4A76-9CD6-1B0ADC3836C7}">
      <dgm:prSet/>
      <dgm:spPr/>
      <dgm:t>
        <a:bodyPr/>
        <a:lstStyle/>
        <a:p>
          <a:endParaRPr lang="zh-CN" altLang="en-US"/>
        </a:p>
      </dgm:t>
    </dgm:pt>
    <dgm:pt modelId="{969C0DE0-6472-4370-93D3-F030581621C4}" type="pres">
      <dgm:prSet presAssocID="{18D11865-B827-4C7E-8F97-2A19854703E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EB2092A-EE0C-47E9-9ADA-13BC287CFEBC}" type="pres">
      <dgm:prSet presAssocID="{0D7631E1-696A-4EA5-A731-D17CE21D17BF}" presName="centerShape" presStyleLbl="node0" presStyleIdx="0" presStyleCnt="1" custScaleX="66674" custScaleY="66209" custLinFactNeighborX="22854" custLinFactNeighborY="5819"/>
      <dgm:spPr/>
      <dgm:t>
        <a:bodyPr/>
        <a:lstStyle/>
        <a:p>
          <a:endParaRPr lang="zh-CN" altLang="en-US"/>
        </a:p>
      </dgm:t>
    </dgm:pt>
    <dgm:pt modelId="{4826B8B6-0918-419E-84D2-45E436E1D1CF}" type="pres">
      <dgm:prSet presAssocID="{82208757-9D3E-4AB7-AB2F-5C49AB29F910}" presName="parTrans" presStyleLbl="sibTrans2D1" presStyleIdx="0" presStyleCnt="5" custScaleX="85072" custScaleY="84613"/>
      <dgm:spPr/>
      <dgm:t>
        <a:bodyPr/>
        <a:lstStyle/>
        <a:p>
          <a:endParaRPr lang="zh-CN" altLang="en-US"/>
        </a:p>
      </dgm:t>
    </dgm:pt>
    <dgm:pt modelId="{ABF000FC-8496-4A82-9247-B1EBAC5ED6DA}" type="pres">
      <dgm:prSet presAssocID="{82208757-9D3E-4AB7-AB2F-5C49AB29F910}" presName="connectorText" presStyleLbl="sibTrans2D1" presStyleIdx="0" presStyleCnt="5"/>
      <dgm:spPr/>
      <dgm:t>
        <a:bodyPr/>
        <a:lstStyle/>
        <a:p>
          <a:endParaRPr lang="zh-CN" altLang="en-US"/>
        </a:p>
      </dgm:t>
    </dgm:pt>
    <dgm:pt modelId="{37F84C75-2EAF-4947-A79B-C946B7B6C173}" type="pres">
      <dgm:prSet presAssocID="{B378A341-9F2A-4843-8F6E-C9EC17EB684D}" presName="node" presStyleLbl="node1" presStyleIdx="0" presStyleCnt="5" custScaleX="101697" custScaleY="74717" custRadScaleRad="84750" custRadScaleInc="9006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CN" altLang="en-US"/>
        </a:p>
      </dgm:t>
    </dgm:pt>
    <dgm:pt modelId="{AF82FB4A-C3EF-4385-846B-313C93A652FA}" type="pres">
      <dgm:prSet presAssocID="{F2DFCA7B-4B8C-49F7-A68F-A5B96B6F4437}" presName="parTrans" presStyleLbl="sibTrans2D1" presStyleIdx="1" presStyleCnt="5" custScaleX="85073" custScaleY="84613"/>
      <dgm:spPr/>
      <dgm:t>
        <a:bodyPr/>
        <a:lstStyle/>
        <a:p>
          <a:endParaRPr lang="zh-CN" altLang="en-US"/>
        </a:p>
      </dgm:t>
    </dgm:pt>
    <dgm:pt modelId="{B9234EAB-0878-4198-93EA-106E29328031}" type="pres">
      <dgm:prSet presAssocID="{F2DFCA7B-4B8C-49F7-A68F-A5B96B6F4437}" presName="connectorText" presStyleLbl="sibTrans2D1" presStyleIdx="1" presStyleCnt="5"/>
      <dgm:spPr/>
      <dgm:t>
        <a:bodyPr/>
        <a:lstStyle/>
        <a:p>
          <a:endParaRPr lang="zh-CN" altLang="en-US"/>
        </a:p>
      </dgm:t>
    </dgm:pt>
    <dgm:pt modelId="{E83EC763-51B4-425C-AEA3-6E7B2B34CC2B}" type="pres">
      <dgm:prSet presAssocID="{3834973D-990A-407F-AF99-21431BF4314C}" presName="node" presStyleLbl="node1" presStyleIdx="1" presStyleCnt="5" custScaleX="107400" custScaleY="103080" custRadScaleRad="157274" custRadScaleInc="13360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zh-CN" altLang="en-US"/>
        </a:p>
      </dgm:t>
    </dgm:pt>
    <dgm:pt modelId="{BFCB3A1E-3A9B-4170-85BF-3952C0B18E3D}" type="pres">
      <dgm:prSet presAssocID="{3015A137-1F07-4D95-972A-CD922A467D75}" presName="parTrans" presStyleLbl="sibTrans2D1" presStyleIdx="2" presStyleCnt="5" custScaleX="85073" custScaleY="84613"/>
      <dgm:spPr/>
      <dgm:t>
        <a:bodyPr/>
        <a:lstStyle/>
        <a:p>
          <a:endParaRPr lang="zh-CN" altLang="en-US"/>
        </a:p>
      </dgm:t>
    </dgm:pt>
    <dgm:pt modelId="{FCAA1E2E-7E2F-4843-A684-375447AC71BB}" type="pres">
      <dgm:prSet presAssocID="{3015A137-1F07-4D95-972A-CD922A467D75}" presName="connectorText" presStyleLbl="sibTrans2D1" presStyleIdx="2" presStyleCnt="5"/>
      <dgm:spPr/>
      <dgm:t>
        <a:bodyPr/>
        <a:lstStyle/>
        <a:p>
          <a:endParaRPr lang="zh-CN" altLang="en-US"/>
        </a:p>
      </dgm:t>
    </dgm:pt>
    <dgm:pt modelId="{B599A53C-776A-4CB1-934C-515F8EF8453D}" type="pres">
      <dgm:prSet presAssocID="{5C81C74F-C7A3-4359-B209-F713B54C0977}" presName="node" presStyleLbl="node1" presStyleIdx="2" presStyleCnt="5" custScaleX="81861" custScaleY="77363" custRadScaleRad="137372" custRadScaleInc="-47377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zh-CN" altLang="en-US"/>
        </a:p>
      </dgm:t>
    </dgm:pt>
    <dgm:pt modelId="{B0456F9D-4802-465A-A3A9-D778C23874F9}" type="pres">
      <dgm:prSet presAssocID="{27A0234D-5BCA-49F1-8BCE-02A362801A15}" presName="parTrans" presStyleLbl="sibTrans2D1" presStyleIdx="3" presStyleCnt="5" custScaleX="85073" custScaleY="84613"/>
      <dgm:spPr/>
      <dgm:t>
        <a:bodyPr/>
        <a:lstStyle/>
        <a:p>
          <a:endParaRPr lang="zh-CN" altLang="en-US"/>
        </a:p>
      </dgm:t>
    </dgm:pt>
    <dgm:pt modelId="{0D27374E-7B53-46A3-9118-0EF26630C15D}" type="pres">
      <dgm:prSet presAssocID="{27A0234D-5BCA-49F1-8BCE-02A362801A15}" presName="connectorText" presStyleLbl="sibTrans2D1" presStyleIdx="3" presStyleCnt="5"/>
      <dgm:spPr/>
      <dgm:t>
        <a:bodyPr/>
        <a:lstStyle/>
        <a:p>
          <a:endParaRPr lang="zh-CN" altLang="en-US"/>
        </a:p>
      </dgm:t>
    </dgm:pt>
    <dgm:pt modelId="{7C8BAD0A-3E6F-4CF0-A999-FA69D9774364}" type="pres">
      <dgm:prSet presAssocID="{96591514-E623-4F30-92BB-1BE137C0962B}" presName="node" presStyleLbl="node1" presStyleIdx="3" presStyleCnt="5" custScaleX="79271" custScaleY="73867" custRadScaleRad="87210" custRadScaleInc="-39299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CN" altLang="en-US"/>
        </a:p>
      </dgm:t>
    </dgm:pt>
    <dgm:pt modelId="{701B1187-8A3A-4D8E-9042-73EB40D868FE}" type="pres">
      <dgm:prSet presAssocID="{20F32D48-138E-4C4B-9F10-CED7A8F9DB5C}" presName="parTrans" presStyleLbl="sibTrans2D1" presStyleIdx="4" presStyleCnt="5" custScaleX="85073" custScaleY="84613"/>
      <dgm:spPr/>
      <dgm:t>
        <a:bodyPr/>
        <a:lstStyle/>
        <a:p>
          <a:endParaRPr lang="zh-CN" altLang="en-US"/>
        </a:p>
      </dgm:t>
    </dgm:pt>
    <dgm:pt modelId="{3E567606-5E98-4B03-B8DB-981B0C011221}" type="pres">
      <dgm:prSet presAssocID="{20F32D48-138E-4C4B-9F10-CED7A8F9DB5C}" presName="connectorText" presStyleLbl="sibTrans2D1" presStyleIdx="4" presStyleCnt="5"/>
      <dgm:spPr/>
      <dgm:t>
        <a:bodyPr/>
        <a:lstStyle/>
        <a:p>
          <a:endParaRPr lang="zh-CN" altLang="en-US"/>
        </a:p>
      </dgm:t>
    </dgm:pt>
    <dgm:pt modelId="{B500FA17-38E5-4895-8251-CA9E4E9F0672}" type="pres">
      <dgm:prSet presAssocID="{73C42A3C-5018-4E88-9D38-C72694408499}" presName="node" presStyleLbl="node1" presStyleIdx="4" presStyleCnt="5" custScaleX="89268" custScaleY="96658" custRadScaleRad="61748" custRadScaleInc="16130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zh-CN" altLang="en-US"/>
        </a:p>
      </dgm:t>
    </dgm:pt>
  </dgm:ptLst>
  <dgm:cxnLst>
    <dgm:cxn modelId="{6F426839-8C6E-4BAF-B3DA-45DF462E08FA}" type="presOf" srcId="{27A0234D-5BCA-49F1-8BCE-02A362801A15}" destId="{0D27374E-7B53-46A3-9118-0EF26630C15D}" srcOrd="1" destOrd="0" presId="urn:microsoft.com/office/officeart/2005/8/layout/radial5"/>
    <dgm:cxn modelId="{5E167B47-C8E5-4F77-867C-DB3ED179226C}" type="presOf" srcId="{27A0234D-5BCA-49F1-8BCE-02A362801A15}" destId="{B0456F9D-4802-465A-A3A9-D778C23874F9}" srcOrd="0" destOrd="0" presId="urn:microsoft.com/office/officeart/2005/8/layout/radial5"/>
    <dgm:cxn modelId="{3C534205-CAAB-44AB-8DBE-E45E949894E6}" srcId="{0D7631E1-696A-4EA5-A731-D17CE21D17BF}" destId="{B378A341-9F2A-4843-8F6E-C9EC17EB684D}" srcOrd="0" destOrd="0" parTransId="{82208757-9D3E-4AB7-AB2F-5C49AB29F910}" sibTransId="{3A4874DC-5419-4C7E-87AE-01C70E1252BC}"/>
    <dgm:cxn modelId="{29ECAACF-3D16-4F5B-A61E-5952C355D191}" type="presOf" srcId="{3015A137-1F07-4D95-972A-CD922A467D75}" destId="{FCAA1E2E-7E2F-4843-A684-375447AC71BB}" srcOrd="1" destOrd="0" presId="urn:microsoft.com/office/officeart/2005/8/layout/radial5"/>
    <dgm:cxn modelId="{5C5B09A9-72DE-485B-8055-E228314046CF}" type="presOf" srcId="{82208757-9D3E-4AB7-AB2F-5C49AB29F910}" destId="{4826B8B6-0918-419E-84D2-45E436E1D1CF}" srcOrd="0" destOrd="0" presId="urn:microsoft.com/office/officeart/2005/8/layout/radial5"/>
    <dgm:cxn modelId="{F65075B9-11D3-470D-B384-BB8C966B66CD}" type="presOf" srcId="{F2DFCA7B-4B8C-49F7-A68F-A5B96B6F4437}" destId="{AF82FB4A-C3EF-4385-846B-313C93A652FA}" srcOrd="0" destOrd="0" presId="urn:microsoft.com/office/officeart/2005/8/layout/radial5"/>
    <dgm:cxn modelId="{EAA5B0BB-B0D7-4024-8F54-62612F125C09}" type="presOf" srcId="{96591514-E623-4F30-92BB-1BE137C0962B}" destId="{7C8BAD0A-3E6F-4CF0-A999-FA69D9774364}" srcOrd="0" destOrd="0" presId="urn:microsoft.com/office/officeart/2005/8/layout/radial5"/>
    <dgm:cxn modelId="{8355BB33-4DCD-449E-A2C6-15184B2D7EBC}" type="presOf" srcId="{0D7631E1-696A-4EA5-A731-D17CE21D17BF}" destId="{2EB2092A-EE0C-47E9-9ADA-13BC287CFEBC}" srcOrd="0" destOrd="0" presId="urn:microsoft.com/office/officeart/2005/8/layout/radial5"/>
    <dgm:cxn modelId="{4497CFCE-772A-44B6-86D0-A1BF7B961424}" type="presOf" srcId="{B378A341-9F2A-4843-8F6E-C9EC17EB684D}" destId="{37F84C75-2EAF-4947-A79B-C946B7B6C173}" srcOrd="0" destOrd="0" presId="urn:microsoft.com/office/officeart/2005/8/layout/radial5"/>
    <dgm:cxn modelId="{79E81DD5-0664-425E-91C7-C1851A2206BE}" type="presOf" srcId="{3015A137-1F07-4D95-972A-CD922A467D75}" destId="{BFCB3A1E-3A9B-4170-85BF-3952C0B18E3D}" srcOrd="0" destOrd="0" presId="urn:microsoft.com/office/officeart/2005/8/layout/radial5"/>
    <dgm:cxn modelId="{968ED3FD-EDEE-4B3F-87C7-B21973358D6F}" type="presOf" srcId="{5C81C74F-C7A3-4359-B209-F713B54C0977}" destId="{B599A53C-776A-4CB1-934C-515F8EF8453D}" srcOrd="0" destOrd="0" presId="urn:microsoft.com/office/officeart/2005/8/layout/radial5"/>
    <dgm:cxn modelId="{FA60972A-3B23-4057-9476-39E58CB165C0}" type="presOf" srcId="{18D11865-B827-4C7E-8F97-2A19854703E1}" destId="{969C0DE0-6472-4370-93D3-F030581621C4}" srcOrd="0" destOrd="0" presId="urn:microsoft.com/office/officeart/2005/8/layout/radial5"/>
    <dgm:cxn modelId="{1244DD4A-2873-4A76-9CD6-1B0ADC3836C7}" srcId="{0D7631E1-696A-4EA5-A731-D17CE21D17BF}" destId="{73C42A3C-5018-4E88-9D38-C72694408499}" srcOrd="4" destOrd="0" parTransId="{20F32D48-138E-4C4B-9F10-CED7A8F9DB5C}" sibTransId="{B993377D-656B-4724-9F71-710ACAA9175E}"/>
    <dgm:cxn modelId="{5E364D3C-CC9B-4E23-BC1C-453D59883750}" type="presOf" srcId="{20F32D48-138E-4C4B-9F10-CED7A8F9DB5C}" destId="{701B1187-8A3A-4D8E-9042-73EB40D868FE}" srcOrd="0" destOrd="0" presId="urn:microsoft.com/office/officeart/2005/8/layout/radial5"/>
    <dgm:cxn modelId="{179C0AED-40CB-4800-9254-E49B7100A585}" srcId="{0D7631E1-696A-4EA5-A731-D17CE21D17BF}" destId="{3834973D-990A-407F-AF99-21431BF4314C}" srcOrd="1" destOrd="0" parTransId="{F2DFCA7B-4B8C-49F7-A68F-A5B96B6F4437}" sibTransId="{0F54C908-C7CC-453A-9DD8-ABB6A043146A}"/>
    <dgm:cxn modelId="{35DA7735-3E22-4925-9779-708D802B6E6D}" type="presOf" srcId="{20F32D48-138E-4C4B-9F10-CED7A8F9DB5C}" destId="{3E567606-5E98-4B03-B8DB-981B0C011221}" srcOrd="1" destOrd="0" presId="urn:microsoft.com/office/officeart/2005/8/layout/radial5"/>
    <dgm:cxn modelId="{6C8B0C42-2B6E-4E0C-BB51-DEF5E50D1EEE}" srcId="{18D11865-B827-4C7E-8F97-2A19854703E1}" destId="{0D7631E1-696A-4EA5-A731-D17CE21D17BF}" srcOrd="0" destOrd="0" parTransId="{183D2D98-2C3B-419D-8899-B3E4B0A0EE8D}" sibTransId="{553D6F57-B13C-4E8A-B95B-0CE3DD2D29BF}"/>
    <dgm:cxn modelId="{0D8B6CB0-E5F8-4AC3-880F-C60216229CC6}" type="presOf" srcId="{3834973D-990A-407F-AF99-21431BF4314C}" destId="{E83EC763-51B4-425C-AEA3-6E7B2B34CC2B}" srcOrd="0" destOrd="0" presId="urn:microsoft.com/office/officeart/2005/8/layout/radial5"/>
    <dgm:cxn modelId="{CFDE85A6-1D01-47B0-8B91-AFC132B0C1C0}" srcId="{0D7631E1-696A-4EA5-A731-D17CE21D17BF}" destId="{5C81C74F-C7A3-4359-B209-F713B54C0977}" srcOrd="2" destOrd="0" parTransId="{3015A137-1F07-4D95-972A-CD922A467D75}" sibTransId="{CE44AD50-6082-4412-8EA9-18F22F0B8E08}"/>
    <dgm:cxn modelId="{957F45D1-80F9-4ACF-8F5C-AC2D0714CED2}" type="presOf" srcId="{73C42A3C-5018-4E88-9D38-C72694408499}" destId="{B500FA17-38E5-4895-8251-CA9E4E9F0672}" srcOrd="0" destOrd="0" presId="urn:microsoft.com/office/officeart/2005/8/layout/radial5"/>
    <dgm:cxn modelId="{E82BE0EF-161A-4A5A-8619-5B613C10E103}" srcId="{0D7631E1-696A-4EA5-A731-D17CE21D17BF}" destId="{96591514-E623-4F30-92BB-1BE137C0962B}" srcOrd="3" destOrd="0" parTransId="{27A0234D-5BCA-49F1-8BCE-02A362801A15}" sibTransId="{0FBF0744-3CED-4053-87A3-6C249FC7625F}"/>
    <dgm:cxn modelId="{017F28CC-9969-4452-9375-050DFAA16846}" type="presOf" srcId="{F2DFCA7B-4B8C-49F7-A68F-A5B96B6F4437}" destId="{B9234EAB-0878-4198-93EA-106E29328031}" srcOrd="1" destOrd="0" presId="urn:microsoft.com/office/officeart/2005/8/layout/radial5"/>
    <dgm:cxn modelId="{0236AAF7-BB06-4547-BD73-3F638DDF9C3B}" type="presOf" srcId="{82208757-9D3E-4AB7-AB2F-5C49AB29F910}" destId="{ABF000FC-8496-4A82-9247-B1EBAC5ED6DA}" srcOrd="1" destOrd="0" presId="urn:microsoft.com/office/officeart/2005/8/layout/radial5"/>
    <dgm:cxn modelId="{F55A7866-06F0-406C-BC56-6A4616694304}" type="presParOf" srcId="{969C0DE0-6472-4370-93D3-F030581621C4}" destId="{2EB2092A-EE0C-47E9-9ADA-13BC287CFEBC}" srcOrd="0" destOrd="0" presId="urn:microsoft.com/office/officeart/2005/8/layout/radial5"/>
    <dgm:cxn modelId="{269CA7F4-46ED-4174-A6EC-999386F13F8C}" type="presParOf" srcId="{969C0DE0-6472-4370-93D3-F030581621C4}" destId="{4826B8B6-0918-419E-84D2-45E436E1D1CF}" srcOrd="1" destOrd="0" presId="urn:microsoft.com/office/officeart/2005/8/layout/radial5"/>
    <dgm:cxn modelId="{31E518DA-BC89-4531-BD74-1221E74B89CD}" type="presParOf" srcId="{4826B8B6-0918-419E-84D2-45E436E1D1CF}" destId="{ABF000FC-8496-4A82-9247-B1EBAC5ED6DA}" srcOrd="0" destOrd="0" presId="urn:microsoft.com/office/officeart/2005/8/layout/radial5"/>
    <dgm:cxn modelId="{04D0E7F9-63AD-47A5-82C2-285E92DD1638}" type="presParOf" srcId="{969C0DE0-6472-4370-93D3-F030581621C4}" destId="{37F84C75-2EAF-4947-A79B-C946B7B6C173}" srcOrd="2" destOrd="0" presId="urn:microsoft.com/office/officeart/2005/8/layout/radial5"/>
    <dgm:cxn modelId="{6F198A8C-CE53-4309-A530-55F69ADAFEB8}" type="presParOf" srcId="{969C0DE0-6472-4370-93D3-F030581621C4}" destId="{AF82FB4A-C3EF-4385-846B-313C93A652FA}" srcOrd="3" destOrd="0" presId="urn:microsoft.com/office/officeart/2005/8/layout/radial5"/>
    <dgm:cxn modelId="{E00D67BA-E85F-487B-B1B3-0CE706DB37B8}" type="presParOf" srcId="{AF82FB4A-C3EF-4385-846B-313C93A652FA}" destId="{B9234EAB-0878-4198-93EA-106E29328031}" srcOrd="0" destOrd="0" presId="urn:microsoft.com/office/officeart/2005/8/layout/radial5"/>
    <dgm:cxn modelId="{E466DAA6-E5E2-43E0-835A-A3074FAAE50C}" type="presParOf" srcId="{969C0DE0-6472-4370-93D3-F030581621C4}" destId="{E83EC763-51B4-425C-AEA3-6E7B2B34CC2B}" srcOrd="4" destOrd="0" presId="urn:microsoft.com/office/officeart/2005/8/layout/radial5"/>
    <dgm:cxn modelId="{55D220C2-0CEF-43FC-93A9-C4B855E508AF}" type="presParOf" srcId="{969C0DE0-6472-4370-93D3-F030581621C4}" destId="{BFCB3A1E-3A9B-4170-85BF-3952C0B18E3D}" srcOrd="5" destOrd="0" presId="urn:microsoft.com/office/officeart/2005/8/layout/radial5"/>
    <dgm:cxn modelId="{2ADF1F9F-532B-4616-8338-7B3162E1269E}" type="presParOf" srcId="{BFCB3A1E-3A9B-4170-85BF-3952C0B18E3D}" destId="{FCAA1E2E-7E2F-4843-A684-375447AC71BB}" srcOrd="0" destOrd="0" presId="urn:microsoft.com/office/officeart/2005/8/layout/radial5"/>
    <dgm:cxn modelId="{92D1B50A-C912-4A79-A84F-544BA31739E5}" type="presParOf" srcId="{969C0DE0-6472-4370-93D3-F030581621C4}" destId="{B599A53C-776A-4CB1-934C-515F8EF8453D}" srcOrd="6" destOrd="0" presId="urn:microsoft.com/office/officeart/2005/8/layout/radial5"/>
    <dgm:cxn modelId="{C18DE934-304A-4A5D-B8D4-D03820E7623D}" type="presParOf" srcId="{969C0DE0-6472-4370-93D3-F030581621C4}" destId="{B0456F9D-4802-465A-A3A9-D778C23874F9}" srcOrd="7" destOrd="0" presId="urn:microsoft.com/office/officeart/2005/8/layout/radial5"/>
    <dgm:cxn modelId="{8B723D6B-D791-42A6-9C30-D31DE3695FF8}" type="presParOf" srcId="{B0456F9D-4802-465A-A3A9-D778C23874F9}" destId="{0D27374E-7B53-46A3-9118-0EF26630C15D}" srcOrd="0" destOrd="0" presId="urn:microsoft.com/office/officeart/2005/8/layout/radial5"/>
    <dgm:cxn modelId="{6F86A04C-10C2-4997-A9B2-49F567DA3FE9}" type="presParOf" srcId="{969C0DE0-6472-4370-93D3-F030581621C4}" destId="{7C8BAD0A-3E6F-4CF0-A999-FA69D9774364}" srcOrd="8" destOrd="0" presId="urn:microsoft.com/office/officeart/2005/8/layout/radial5"/>
    <dgm:cxn modelId="{8DCDBB95-B2E4-4E74-A555-336DDC6EEB36}" type="presParOf" srcId="{969C0DE0-6472-4370-93D3-F030581621C4}" destId="{701B1187-8A3A-4D8E-9042-73EB40D868FE}" srcOrd="9" destOrd="0" presId="urn:microsoft.com/office/officeart/2005/8/layout/radial5"/>
    <dgm:cxn modelId="{053414B4-B698-49F2-92AB-A12D3345BD09}" type="presParOf" srcId="{701B1187-8A3A-4D8E-9042-73EB40D868FE}" destId="{3E567606-5E98-4B03-B8DB-981B0C011221}" srcOrd="0" destOrd="0" presId="urn:microsoft.com/office/officeart/2005/8/layout/radial5"/>
    <dgm:cxn modelId="{E5065209-4D7D-4A88-B73E-7577D6ADA2EA}" type="presParOf" srcId="{969C0DE0-6472-4370-93D3-F030581621C4}" destId="{B500FA17-38E5-4895-8251-CA9E4E9F0672}" srcOrd="10" destOrd="0" presId="urn:microsoft.com/office/officeart/2005/8/layout/radial5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D11865-B827-4C7E-8F97-2A19854703E1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969C0DE0-6472-4370-93D3-F030581621C4}" type="pres">
      <dgm:prSet presAssocID="{18D11865-B827-4C7E-8F97-2A19854703E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1F1051D-FB4B-420F-A5A7-445DBCD008BB}" type="presOf" srcId="{18D11865-B827-4C7E-8F97-2A19854703E1}" destId="{969C0DE0-6472-4370-93D3-F030581621C4}" srcOrd="0" destOrd="0" presId="urn:microsoft.com/office/officeart/2005/8/layout/radial5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B2092A-EE0C-47E9-9ADA-13BC287CFEBC}">
      <dsp:nvSpPr>
        <dsp:cNvPr id="0" name=""/>
        <dsp:cNvSpPr/>
      </dsp:nvSpPr>
      <dsp:spPr>
        <a:xfrm>
          <a:off x="6087391" y="3349246"/>
          <a:ext cx="1293622" cy="12846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试验设备</a:t>
          </a:r>
          <a:endParaRPr lang="zh-CN" altLang="en-US" sz="2800" kern="1200" dirty="0"/>
        </a:p>
      </dsp:txBody>
      <dsp:txXfrm>
        <a:off x="6087391" y="3349246"/>
        <a:ext cx="1293622" cy="1284600"/>
      </dsp:txXfrm>
    </dsp:sp>
    <dsp:sp modelId="{4826B8B6-0918-419E-84D2-45E436E1D1CF}">
      <dsp:nvSpPr>
        <dsp:cNvPr id="0" name=""/>
        <dsp:cNvSpPr/>
      </dsp:nvSpPr>
      <dsp:spPr>
        <a:xfrm rot="16188964">
          <a:off x="6529729" y="2637697"/>
          <a:ext cx="402046" cy="558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300" kern="1200"/>
        </a:p>
      </dsp:txBody>
      <dsp:txXfrm rot="16188964">
        <a:off x="6529729" y="2637697"/>
        <a:ext cx="402046" cy="558170"/>
      </dsp:txXfrm>
    </dsp:sp>
    <dsp:sp modelId="{37F84C75-2EAF-4947-A79B-C946B7B6C173}">
      <dsp:nvSpPr>
        <dsp:cNvPr id="0" name=""/>
        <dsp:cNvSpPr/>
      </dsp:nvSpPr>
      <dsp:spPr>
        <a:xfrm>
          <a:off x="5740378" y="1007893"/>
          <a:ext cx="1973145" cy="1449673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800" kern="1200" dirty="0"/>
        </a:p>
      </dsp:txBody>
      <dsp:txXfrm>
        <a:off x="5740378" y="1007893"/>
        <a:ext cx="1973145" cy="1449673"/>
      </dsp:txXfrm>
    </dsp:sp>
    <dsp:sp modelId="{AF82FB4A-C3EF-4385-846B-313C93A652FA}">
      <dsp:nvSpPr>
        <dsp:cNvPr id="0" name=""/>
        <dsp:cNvSpPr/>
      </dsp:nvSpPr>
      <dsp:spPr>
        <a:xfrm rot="20167994">
          <a:off x="7654144" y="3154904"/>
          <a:ext cx="680457" cy="558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300" kern="1200"/>
        </a:p>
      </dsp:txBody>
      <dsp:txXfrm rot="20167994">
        <a:off x="7654144" y="3154904"/>
        <a:ext cx="680457" cy="558170"/>
      </dsp:txXfrm>
    </dsp:sp>
    <dsp:sp modelId="{E83EC763-51B4-425C-AEA3-6E7B2B34CC2B}">
      <dsp:nvSpPr>
        <dsp:cNvPr id="0" name=""/>
        <dsp:cNvSpPr/>
      </dsp:nvSpPr>
      <dsp:spPr>
        <a:xfrm>
          <a:off x="8609428" y="1700889"/>
          <a:ext cx="2083795" cy="1999978"/>
        </a:xfrm>
        <a:prstGeom prst="flowChartProcess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800" kern="1200" dirty="0"/>
        </a:p>
      </dsp:txBody>
      <dsp:txXfrm>
        <a:off x="8609428" y="1700889"/>
        <a:ext cx="2083795" cy="1999978"/>
      </dsp:txXfrm>
    </dsp:sp>
    <dsp:sp modelId="{BFCB3A1E-3A9B-4170-85BF-3952C0B18E3D}">
      <dsp:nvSpPr>
        <dsp:cNvPr id="0" name=""/>
        <dsp:cNvSpPr/>
      </dsp:nvSpPr>
      <dsp:spPr>
        <a:xfrm rot="2874152">
          <a:off x="7284030" y="4616062"/>
          <a:ext cx="533131" cy="558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300" kern="1200"/>
        </a:p>
      </dsp:txBody>
      <dsp:txXfrm rot="2874152">
        <a:off x="7284030" y="4616062"/>
        <a:ext cx="533131" cy="558170"/>
      </dsp:txXfrm>
    </dsp:sp>
    <dsp:sp modelId="{B599A53C-776A-4CB1-934C-515F8EF8453D}">
      <dsp:nvSpPr>
        <dsp:cNvPr id="0" name=""/>
        <dsp:cNvSpPr/>
      </dsp:nvSpPr>
      <dsp:spPr>
        <a:xfrm>
          <a:off x="7680355" y="5167233"/>
          <a:ext cx="1588283" cy="1501012"/>
        </a:xfrm>
        <a:prstGeom prst="flowChartProcess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800" kern="1200" dirty="0"/>
        </a:p>
      </dsp:txBody>
      <dsp:txXfrm>
        <a:off x="7680355" y="5167233"/>
        <a:ext cx="1588283" cy="1501012"/>
      </dsp:txXfrm>
    </dsp:sp>
    <dsp:sp modelId="{B0456F9D-4802-465A-A3A9-D778C23874F9}">
      <dsp:nvSpPr>
        <dsp:cNvPr id="0" name=""/>
        <dsp:cNvSpPr/>
      </dsp:nvSpPr>
      <dsp:spPr>
        <a:xfrm rot="8306363">
          <a:off x="5399980" y="4606036"/>
          <a:ext cx="652739" cy="558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300" kern="1200"/>
        </a:p>
      </dsp:txBody>
      <dsp:txXfrm rot="8306363">
        <a:off x="5399980" y="4606036"/>
        <a:ext cx="652739" cy="558170"/>
      </dsp:txXfrm>
    </dsp:sp>
    <dsp:sp modelId="{7C8BAD0A-3E6F-4CF0-A999-FA69D9774364}">
      <dsp:nvSpPr>
        <dsp:cNvPr id="0" name=""/>
        <dsp:cNvSpPr/>
      </dsp:nvSpPr>
      <dsp:spPr>
        <a:xfrm>
          <a:off x="3842345" y="5157094"/>
          <a:ext cx="1538031" cy="1433182"/>
        </a:xfrm>
        <a:prstGeom prst="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800" kern="1200" dirty="0"/>
        </a:p>
      </dsp:txBody>
      <dsp:txXfrm>
        <a:off x="3842345" y="5157094"/>
        <a:ext cx="1538031" cy="1433182"/>
      </dsp:txXfrm>
    </dsp:sp>
    <dsp:sp modelId="{701B1187-8A3A-4D8E-9042-73EB40D868FE}">
      <dsp:nvSpPr>
        <dsp:cNvPr id="0" name=""/>
        <dsp:cNvSpPr/>
      </dsp:nvSpPr>
      <dsp:spPr>
        <a:xfrm rot="11981082">
          <a:off x="5151525" y="3261442"/>
          <a:ext cx="643941" cy="558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300" kern="1200"/>
        </a:p>
      </dsp:txBody>
      <dsp:txXfrm rot="11981082">
        <a:off x="5151525" y="3261442"/>
        <a:ext cx="643941" cy="558170"/>
      </dsp:txXfrm>
    </dsp:sp>
    <dsp:sp modelId="{B500FA17-38E5-4895-8251-CA9E4E9F0672}">
      <dsp:nvSpPr>
        <dsp:cNvPr id="0" name=""/>
        <dsp:cNvSpPr/>
      </dsp:nvSpPr>
      <dsp:spPr>
        <a:xfrm>
          <a:off x="3092696" y="2060918"/>
          <a:ext cx="1731995" cy="1875377"/>
        </a:xfrm>
        <a:prstGeom prst="flowChartProcess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800" kern="1200" dirty="0"/>
        </a:p>
      </dsp:txBody>
      <dsp:txXfrm>
        <a:off x="3092696" y="2060918"/>
        <a:ext cx="1731995" cy="187537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5463" tIns="47732" rIns="95463" bIns="47732" rtlCol="0"/>
          <a:lstStyle>
            <a:lvl1pPr algn="l">
              <a:spcBef>
                <a:spcPts val="0"/>
              </a:spcBef>
              <a:spcAft>
                <a:spcPts val="0"/>
              </a:spcAft>
              <a:defRPr sz="1300"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5463" tIns="47732" rIns="95463" bIns="47732" rtlCol="0"/>
          <a:lstStyle>
            <a:lvl1pPr algn="r">
              <a:spcBef>
                <a:spcPts val="0"/>
              </a:spcBef>
              <a:spcAft>
                <a:spcPts val="0"/>
              </a:spcAft>
              <a:defRPr sz="1300"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DAB9A3E3-405B-45F9-B697-CEE3CAE175BE}" type="datetimeFigureOut">
              <a:rPr lang="zh-CN" altLang="en-US"/>
              <a:pPr>
                <a:defRPr/>
              </a:pPr>
              <a:t>2017/7/10</a:t>
            </a:fld>
            <a:endParaRPr lang="zh-CN" altLang="en-US"/>
          </a:p>
        </p:txBody>
      </p:sp>
      <p:sp>
        <p:nvSpPr>
          <p:cNvPr id="48132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25450" y="766763"/>
            <a:ext cx="6248400" cy="38385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1229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709613" y="4860925"/>
            <a:ext cx="568007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63" tIns="47732" rIns="95463" bIns="477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5463" tIns="47732" rIns="95463" bIns="47732" rtlCol="0" anchor="b"/>
          <a:lstStyle>
            <a:lvl1pPr algn="l">
              <a:spcBef>
                <a:spcPts val="0"/>
              </a:spcBef>
              <a:spcAft>
                <a:spcPts val="0"/>
              </a:spcAft>
              <a:defRPr sz="1300"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wrap="square" lIns="95463" tIns="47732" rIns="95463" bIns="47732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537D5F85-07C0-4CB4-8DA4-891F00EFF67C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/>
        </p:spPr>
      </p:sp>
      <p:sp>
        <p:nvSpPr>
          <p:cNvPr id="4915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15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fld id="{10776E2F-B395-4323-B80C-695C81A953AA}" type="slidenum">
              <a:rPr lang="zh-CN" altLang="en-US" smtClean="0">
                <a:latin typeface="Arial" pitchFamily="34" charset="0"/>
              </a:rPr>
              <a:pPr/>
              <a:t>2</a:t>
            </a:fld>
            <a:endParaRPr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57250"/>
            <a:ext cx="11161713" cy="1588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7129" y="2130426"/>
            <a:ext cx="9487456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74257" y="3886200"/>
            <a:ext cx="78131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31947-DF14-4421-9FE6-C9CF93DA73F4}" type="datetimeFigureOut">
              <a:rPr lang="zh-CN" altLang="en-US"/>
              <a:pPr>
                <a:defRPr/>
              </a:pPr>
              <a:t>2017/7/10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第</a:t>
            </a:r>
            <a:fld id="{76BB4DDE-32B7-4AE8-9C26-EEB7B729328E}" type="slidenum">
              <a:rPr lang="zh-CN" altLang="en-US"/>
              <a:pPr>
                <a:defRPr/>
              </a:pPr>
              <a:t>‹#›</a:t>
            </a:fld>
            <a:r>
              <a:rPr lang="zh-CN" altLang="en-US"/>
              <a:t>页</a:t>
            </a:r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971A2-8761-4EBB-B9C7-9642BA985C90}" type="datetimeFigureOut">
              <a:rPr lang="zh-CN" altLang="en-US"/>
              <a:pPr>
                <a:defRPr/>
              </a:pPr>
              <a:t>2017/7/10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88E99-E652-4102-8856-2851D9D22C02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092242" y="274639"/>
            <a:ext cx="2511385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58086" y="274639"/>
            <a:ext cx="7348128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92948-410B-4E97-9BFB-1CE11679658E}" type="datetimeFigureOut">
              <a:rPr lang="zh-CN" altLang="en-US"/>
              <a:pPr>
                <a:defRPr/>
              </a:pPr>
              <a:t>2017/7/10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2B68B-C5E1-4D26-A44D-687447AE08C9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57250"/>
            <a:ext cx="11161713" cy="1588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F47C3-62B6-4892-9B57-274DBF37184B}" type="datetimeFigureOut">
              <a:rPr lang="zh-CN" altLang="en-US"/>
              <a:pPr>
                <a:defRPr/>
              </a:pPr>
              <a:t>2017/7/10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第</a:t>
            </a:r>
            <a:fld id="{6FF0C666-2D46-480F-8BC0-7AAFA68D56EF}" type="slidenum">
              <a:rPr lang="zh-CN" altLang="en-US"/>
              <a:pPr>
                <a:defRPr/>
              </a:pPr>
              <a:t>‹#›</a:t>
            </a:fld>
            <a:r>
              <a:rPr lang="zh-CN" altLang="en-US"/>
              <a:t>页</a:t>
            </a:r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1698" y="4406901"/>
            <a:ext cx="9487456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1698" y="2906713"/>
            <a:ext cx="9487456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ADC5B-4347-4B96-BF2D-D9417F3E27D9}" type="datetimeFigureOut">
              <a:rPr lang="zh-CN" altLang="en-US"/>
              <a:pPr>
                <a:defRPr/>
              </a:pPr>
              <a:t>2017/7/10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第</a:t>
            </a:r>
            <a:fld id="{B36041B3-F451-4A1C-8711-41CF6168B5D4}" type="slidenum">
              <a:rPr lang="zh-CN" altLang="en-US"/>
              <a:pPr>
                <a:defRPr/>
              </a:pPr>
              <a:t>‹#›</a:t>
            </a:fld>
            <a:r>
              <a:rPr lang="zh-CN" altLang="en-US"/>
              <a:t>页</a:t>
            </a:r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58085" y="1600201"/>
            <a:ext cx="49297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673871" y="1600201"/>
            <a:ext cx="49297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4A1E8-3313-434C-85E7-B3909EE60BC9}" type="datetimeFigureOut">
              <a:rPr lang="zh-CN" altLang="en-US"/>
              <a:pPr>
                <a:defRPr/>
              </a:pPr>
              <a:t>2017/7/10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15C5B-4BAB-4D48-98EF-97F37FB36E8C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58086" y="1535113"/>
            <a:ext cx="493169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58086" y="2174875"/>
            <a:ext cx="493169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669996" y="1535113"/>
            <a:ext cx="49336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669996" y="2174875"/>
            <a:ext cx="49336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A59CC-9946-4466-B643-36DB090B7015}" type="datetimeFigureOut">
              <a:rPr lang="zh-CN" altLang="en-US"/>
              <a:pPr>
                <a:defRPr/>
              </a:pPr>
              <a:t>2017/7/10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44864-60DD-4F92-A3E7-27B741747918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39559-62B3-4B09-9645-F101A761FF5F}" type="datetimeFigureOut">
              <a:rPr lang="zh-CN" altLang="en-US"/>
              <a:pPr>
                <a:defRPr/>
              </a:pPr>
              <a:t>2017/7/10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84878-E43F-4B4E-BB37-3409A17E04E1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C12E5-5FF5-4EDC-A9B9-7965756766FB}" type="datetimeFigureOut">
              <a:rPr lang="zh-CN" altLang="en-US"/>
              <a:pPr>
                <a:defRPr/>
              </a:pPr>
              <a:t>2017/7/10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3B8E6-C06E-426A-90DE-E5A2283E8246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8086" y="273050"/>
            <a:ext cx="3672127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63920" y="273051"/>
            <a:ext cx="623970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58086" y="1435101"/>
            <a:ext cx="3672127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8A9E2-BF5A-470D-B6F4-5C92B29D2B56}" type="datetimeFigureOut">
              <a:rPr lang="zh-CN" altLang="en-US"/>
              <a:pPr>
                <a:defRPr/>
              </a:pPr>
              <a:t>2017/7/10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F9F16-DF5C-4F4C-9C3C-E65A4EFE2A71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87774" y="4800600"/>
            <a:ext cx="669702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187774" y="612775"/>
            <a:ext cx="6697028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187774" y="5367338"/>
            <a:ext cx="669702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FD890-8EB2-4467-A1C9-7B6DA3845E94}" type="datetimeFigureOut">
              <a:rPr lang="zh-CN" altLang="en-US"/>
              <a:pPr>
                <a:defRPr/>
              </a:pPr>
              <a:t>2017/7/10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4F803-673B-4F49-8A6B-94E0B103472C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58800" y="274638"/>
            <a:ext cx="100441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4099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58800" y="1600200"/>
            <a:ext cx="100441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8800" y="6356350"/>
            <a:ext cx="2603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ts val="0"/>
              </a:spcBef>
              <a:spcAft>
                <a:spcPts val="0"/>
              </a:spcAft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D38AE4-AE76-4553-BCF6-1CF82D03A354}" type="datetimeFigureOut">
              <a:rPr lang="zh-CN" altLang="en-US"/>
              <a:pPr>
                <a:defRPr/>
              </a:pPr>
              <a:t>2017/7/10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813175" y="6356350"/>
            <a:ext cx="35353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ts val="0"/>
              </a:spcBef>
              <a:spcAft>
                <a:spcPts val="0"/>
              </a:spcAft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999413" y="6356350"/>
            <a:ext cx="26035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zh-CN" altLang="en-US"/>
              <a:t>第</a:t>
            </a:r>
            <a:fld id="{0A35A888-DA62-46F3-92DA-7931E93715FE}" type="slidenum">
              <a:rPr lang="zh-CN" altLang="en-US"/>
              <a:pPr>
                <a:defRPr/>
              </a:pPr>
              <a:t>‹#›</a:t>
            </a:fld>
            <a:r>
              <a:rPr lang="zh-CN" altLang="en-US"/>
              <a:t>页</a:t>
            </a:r>
            <a:endParaRPr lang="zh-CN" altLang="en-US">
              <a:latin typeface="Arial" pitchFamily="34" charset="0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0" y="857250"/>
            <a:ext cx="11161713" cy="1588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4" name="Picture 2" descr="C:\Users\u\AppData\Roaming\Tencent\Users\582685958\QQ\WinTemp\RichOle\WHREK5J_9%0$E(4NKUS5YZE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045700" y="260350"/>
            <a:ext cx="54292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3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ransition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13" Type="http://schemas.openxmlformats.org/officeDocument/2006/relationships/image" Target="../media/image41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35.jpeg"/><Relationship Id="rId12" Type="http://schemas.openxmlformats.org/officeDocument/2006/relationships/image" Target="../media/image40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image" Target="../media/image39.jpeg"/><Relationship Id="rId5" Type="http://schemas.openxmlformats.org/officeDocument/2006/relationships/diagramColors" Target="../diagrams/colors2.xml"/><Relationship Id="rId10" Type="http://schemas.openxmlformats.org/officeDocument/2006/relationships/image" Target="../media/image38.jpe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5363" name="内容占位符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111642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7669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101"/>
          <p:cNvSpPr>
            <a:spLocks noChangeArrowheads="1"/>
          </p:cNvSpPr>
          <p:nvPr/>
        </p:nvSpPr>
        <p:spPr bwMode="auto">
          <a:xfrm>
            <a:off x="216029" y="1967403"/>
            <a:ext cx="313248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436563" y="334963"/>
            <a:ext cx="10054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业务板块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6867" name="Picture 3" descr="C:\Users\u\AppData\Roaming\Tencent\Users\582685958\QQ\WinTemp\RichOle\U5XP65{WR5$}T`E$_`N_U$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1117" y="908827"/>
            <a:ext cx="9654073" cy="4680324"/>
          </a:xfrm>
          <a:prstGeom prst="rect">
            <a:avLst/>
          </a:prstGeom>
          <a:noFill/>
        </p:spPr>
      </p:pic>
      <p:pic>
        <p:nvPicPr>
          <p:cNvPr id="36868" name="Picture 4" descr="C:\Users\u\AppData\Roaming\Tencent\Users\582685958\QQ\WinTemp\RichOle\[K}H_Q[L$XNUCNC%JNIQXLX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57350" cy="409575"/>
          </a:xfrm>
          <a:prstGeom prst="rect">
            <a:avLst/>
          </a:prstGeom>
          <a:noFill/>
        </p:spPr>
      </p:pic>
      <p:graphicFrame>
        <p:nvGraphicFramePr>
          <p:cNvPr id="7" name="Group 5"/>
          <p:cNvGraphicFramePr/>
          <p:nvPr/>
        </p:nvGraphicFramePr>
        <p:xfrm>
          <a:off x="756521" y="5417878"/>
          <a:ext cx="9453685" cy="1179342"/>
        </p:xfrm>
        <a:graphic>
          <a:graphicData uri="http://schemas.openxmlformats.org/drawingml/2006/table">
            <a:tbl>
              <a:tblPr/>
              <a:tblGrid>
                <a:gridCol w="2616906"/>
                <a:gridCol w="4301937"/>
                <a:gridCol w="2534842"/>
              </a:tblGrid>
              <a:tr h="68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挤压型材、管材、棒材</a:t>
                      </a:r>
                      <a:endParaRPr kumimoji="0" lang="zh-CN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1060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1100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2024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2A12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3A21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3003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3103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3004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5052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5049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5086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6061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6063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6082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6060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6005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7005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7075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H112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T4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T5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T6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O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5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冷拉圆管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1100</a:t>
                      </a: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3003</a:t>
                      </a: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3A21</a:t>
                      </a: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6063</a:t>
                      </a: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5049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H12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H14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H16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T4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T6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T83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O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0" advTm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文本框 1"/>
          <p:cNvSpPr>
            <a:spLocks noChangeArrowheads="1"/>
          </p:cNvSpPr>
          <p:nvPr/>
        </p:nvSpPr>
        <p:spPr bwMode="auto">
          <a:xfrm>
            <a:off x="142429" y="6473825"/>
            <a:ext cx="103187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第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19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页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436563" y="334963"/>
            <a:ext cx="282962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业务板块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__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典型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产品（交通）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4541" y="1340855"/>
            <a:ext cx="5760400" cy="1368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文本框 67"/>
          <p:cNvSpPr>
            <a:spLocks noChangeArrowheads="1"/>
          </p:cNvSpPr>
          <p:nvPr/>
        </p:nvSpPr>
        <p:spPr bwMode="auto">
          <a:xfrm>
            <a:off x="7524991" y="1700880"/>
            <a:ext cx="273619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dirty="0" smtClean="0">
                <a:latin typeface="+mj-lt"/>
                <a:ea typeface="仿宋" pitchFamily="49" charset="-122"/>
                <a:sym typeface="微软雅黑" pitchFamily="34" charset="-122"/>
              </a:rPr>
              <a:t>1</a:t>
            </a:r>
            <a:r>
              <a:rPr lang="zh-CN" altLang="en-US" sz="2000" dirty="0" smtClean="0">
                <a:latin typeface="+mj-lt"/>
                <a:ea typeface="仿宋" pitchFamily="49" charset="-122"/>
                <a:sym typeface="微软雅黑" pitchFamily="34" charset="-122"/>
              </a:rPr>
              <a:t>、轨道交通接触网工程同行业第一；</a:t>
            </a:r>
            <a:endParaRPr lang="en-US" altLang="zh-CN" sz="2000" dirty="0" smtClean="0">
              <a:latin typeface="+mj-lt"/>
              <a:ea typeface="仿宋" pitchFamily="49" charset="-122"/>
              <a:sym typeface="微软雅黑" pitchFamily="34" charset="-122"/>
            </a:endParaRPr>
          </a:p>
          <a:p>
            <a:pPr>
              <a:buFont typeface="Arial" pitchFamily="34" charset="0"/>
              <a:buNone/>
            </a:pPr>
            <a:r>
              <a:rPr lang="en-US" altLang="zh-CN" sz="2000" dirty="0" smtClean="0">
                <a:latin typeface="+mj-lt"/>
                <a:ea typeface="仿宋" pitchFamily="49" charset="-122"/>
                <a:sym typeface="微软雅黑" pitchFamily="34" charset="-122"/>
              </a:rPr>
              <a:t>2</a:t>
            </a:r>
            <a:r>
              <a:rPr lang="zh-CN" altLang="en-US" sz="2000" dirty="0" smtClean="0">
                <a:latin typeface="+mj-lt"/>
                <a:ea typeface="仿宋" pitchFamily="49" charset="-122"/>
                <a:sym typeface="微软雅黑" pitchFamily="34" charset="-122"/>
              </a:rPr>
              <a:t>、近</a:t>
            </a:r>
            <a:r>
              <a:rPr lang="en-US" altLang="zh-CN" sz="2000" dirty="0" smtClean="0">
                <a:latin typeface="+mj-lt"/>
                <a:ea typeface="仿宋" pitchFamily="49" charset="-122"/>
                <a:sym typeface="微软雅黑" pitchFamily="34" charset="-122"/>
              </a:rPr>
              <a:t>5</a:t>
            </a:r>
            <a:r>
              <a:rPr lang="zh-CN" altLang="en-US" sz="2000" dirty="0" smtClean="0">
                <a:latin typeface="+mj-lt"/>
                <a:ea typeface="仿宋" pitchFamily="49" charset="-122"/>
                <a:sym typeface="微软雅黑" pitchFamily="34" charset="-122"/>
              </a:rPr>
              <a:t>年来已为我国</a:t>
            </a:r>
            <a:r>
              <a:rPr lang="en-US" altLang="zh-CN" sz="2000" dirty="0" smtClean="0">
                <a:latin typeface="+mj-lt"/>
                <a:ea typeface="仿宋" pitchFamily="49" charset="-122"/>
                <a:sym typeface="微软雅黑" pitchFamily="34" charset="-122"/>
              </a:rPr>
              <a:t>300</a:t>
            </a:r>
            <a:r>
              <a:rPr lang="zh-CN" altLang="en-US" sz="2000" dirty="0" smtClean="0">
                <a:latin typeface="+mj-lt"/>
                <a:ea typeface="仿宋" pitchFamily="49" charset="-122"/>
                <a:sym typeface="微软雅黑" pitchFamily="34" charset="-122"/>
              </a:rPr>
              <a:t>公里及以上高铁线路配套</a:t>
            </a:r>
            <a:r>
              <a:rPr lang="en-US" altLang="zh-CN" sz="2000" dirty="0" smtClean="0">
                <a:latin typeface="+mj-lt"/>
                <a:ea typeface="仿宋" pitchFamily="49" charset="-122"/>
                <a:sym typeface="微软雅黑" pitchFamily="34" charset="-122"/>
              </a:rPr>
              <a:t>8</a:t>
            </a:r>
            <a:r>
              <a:rPr lang="zh-CN" altLang="en-US" sz="2000" dirty="0" smtClean="0">
                <a:latin typeface="+mj-lt"/>
                <a:ea typeface="仿宋" pitchFamily="49" charset="-122"/>
                <a:sym typeface="微软雅黑" pitchFamily="34" charset="-122"/>
              </a:rPr>
              <a:t>条以上；</a:t>
            </a:r>
            <a:endParaRPr lang="en-US" altLang="zh-CN" sz="2000" dirty="0" smtClean="0">
              <a:latin typeface="+mj-lt"/>
              <a:ea typeface="仿宋" pitchFamily="49" charset="-122"/>
              <a:sym typeface="微软雅黑" pitchFamily="34" charset="-122"/>
            </a:endParaRPr>
          </a:p>
          <a:p>
            <a:pPr>
              <a:buFont typeface="Arial" pitchFamily="34" charset="0"/>
              <a:buNone/>
            </a:pPr>
            <a:r>
              <a:rPr lang="en-US" altLang="zh-CN" sz="2000" dirty="0" smtClean="0">
                <a:latin typeface="+mj-lt"/>
                <a:ea typeface="仿宋" pitchFamily="49" charset="-122"/>
                <a:sym typeface="微软雅黑" pitchFamily="34" charset="-122"/>
              </a:rPr>
              <a:t>3</a:t>
            </a:r>
            <a:r>
              <a:rPr lang="zh-CN" altLang="en-US" sz="2000" dirty="0" smtClean="0">
                <a:latin typeface="+mj-lt"/>
                <a:ea typeface="仿宋" pitchFamily="49" charset="-122"/>
                <a:sym typeface="微软雅黑" pitchFamily="34" charset="-122"/>
              </a:rPr>
              <a:t>、机械性能要求高出国标一倍，高强度，高可靠性，高耐候性。</a:t>
            </a:r>
            <a:endParaRPr lang="zh-CN" altLang="en-US" sz="2000" dirty="0">
              <a:latin typeface="+mj-lt"/>
              <a:ea typeface="仿宋" pitchFamily="49" charset="-122"/>
              <a:sym typeface="微软雅黑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044541" y="3356995"/>
            <a:ext cx="5804824" cy="1728120"/>
            <a:chOff x="972536" y="2564940"/>
            <a:chExt cx="5804824" cy="1728120"/>
          </a:xfrm>
        </p:grpSpPr>
        <p:pic>
          <p:nvPicPr>
            <p:cNvPr id="25601" name="Picture 1" descr="C:\Users\u\AppData\Roaming\Tencent\Users\582685958\QQ\WinTemp\RichOle\KM75(8HHZ)7IY@{OAPF6E9B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72536" y="2564940"/>
              <a:ext cx="5804824" cy="1728120"/>
            </a:xfrm>
            <a:prstGeom prst="rect">
              <a:avLst/>
            </a:prstGeom>
            <a:noFill/>
          </p:spPr>
        </p:pic>
        <p:pic>
          <p:nvPicPr>
            <p:cNvPr id="3481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44541" y="2645686"/>
              <a:ext cx="1512105" cy="1575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slow" advClick="0" advTm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文本框 1"/>
          <p:cNvSpPr>
            <a:spLocks noChangeArrowheads="1"/>
          </p:cNvSpPr>
          <p:nvPr/>
        </p:nvSpPr>
        <p:spPr bwMode="auto">
          <a:xfrm>
            <a:off x="142429" y="6473825"/>
            <a:ext cx="103187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第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19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页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436563" y="334963"/>
            <a:ext cx="32399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业务板块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__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典型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产品（家电型材）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文本框 67"/>
          <p:cNvSpPr>
            <a:spLocks noChangeArrowheads="1"/>
          </p:cNvSpPr>
          <p:nvPr/>
        </p:nvSpPr>
        <p:spPr bwMode="auto">
          <a:xfrm>
            <a:off x="8317045" y="1412860"/>
            <a:ext cx="252017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dirty="0" smtClean="0">
                <a:latin typeface="+mj-lt"/>
                <a:ea typeface="仿宋" pitchFamily="49" charset="-122"/>
                <a:sym typeface="微软雅黑" pitchFamily="34" charset="-122"/>
              </a:rPr>
              <a:t>1</a:t>
            </a:r>
            <a:r>
              <a:rPr lang="zh-CN" altLang="en-US" sz="2000" dirty="0" smtClean="0">
                <a:latin typeface="+mj-lt"/>
                <a:ea typeface="仿宋" pitchFamily="49" charset="-122"/>
                <a:sym typeface="微软雅黑" pitchFamily="34" charset="-122"/>
              </a:rPr>
              <a:t>、国内外一线品牌配套；</a:t>
            </a:r>
            <a:endParaRPr lang="en-US" altLang="zh-CN" sz="2000" dirty="0" smtClean="0">
              <a:latin typeface="+mj-lt"/>
              <a:ea typeface="仿宋" pitchFamily="49" charset="-122"/>
              <a:sym typeface="微软雅黑" pitchFamily="34" charset="-122"/>
            </a:endParaRPr>
          </a:p>
          <a:p>
            <a:pPr>
              <a:buFont typeface="Arial" pitchFamily="34" charset="0"/>
              <a:buNone/>
            </a:pPr>
            <a:r>
              <a:rPr lang="en-US" altLang="zh-CN" sz="2000" dirty="0" smtClean="0">
                <a:latin typeface="+mj-lt"/>
                <a:ea typeface="仿宋" pitchFamily="49" charset="-122"/>
                <a:sym typeface="微软雅黑" pitchFamily="34" charset="-122"/>
              </a:rPr>
              <a:t>2</a:t>
            </a:r>
            <a:r>
              <a:rPr lang="zh-CN" altLang="en-US" sz="2000" dirty="0" smtClean="0">
                <a:latin typeface="+mj-lt"/>
                <a:ea typeface="仿宋" pitchFamily="49" charset="-122"/>
                <a:sym typeface="微软雅黑" pitchFamily="34" charset="-122"/>
              </a:rPr>
              <a:t>、模具型腔成型复杂；</a:t>
            </a:r>
            <a:endParaRPr lang="en-US" altLang="zh-CN" sz="2000" dirty="0" smtClean="0">
              <a:latin typeface="+mj-lt"/>
              <a:ea typeface="仿宋" pitchFamily="49" charset="-122"/>
              <a:sym typeface="微软雅黑" pitchFamily="34" charset="-122"/>
            </a:endParaRPr>
          </a:p>
          <a:p>
            <a:pPr>
              <a:buFont typeface="Arial" pitchFamily="34" charset="0"/>
              <a:buNone/>
            </a:pPr>
            <a:r>
              <a:rPr lang="en-US" altLang="zh-CN" sz="2000" dirty="0" smtClean="0">
                <a:latin typeface="+mj-lt"/>
                <a:ea typeface="仿宋" pitchFamily="49" charset="-122"/>
                <a:sym typeface="微软雅黑" pitchFamily="34" charset="-122"/>
              </a:rPr>
              <a:t>3</a:t>
            </a:r>
            <a:r>
              <a:rPr lang="zh-CN" altLang="en-US" sz="2000" dirty="0" smtClean="0">
                <a:latin typeface="+mj-lt"/>
                <a:ea typeface="仿宋" pitchFamily="49" charset="-122"/>
                <a:sym typeface="微软雅黑" pitchFamily="34" charset="-122"/>
              </a:rPr>
              <a:t>、上市公司原材料保证材料本质。</a:t>
            </a:r>
            <a:endParaRPr lang="en-US" altLang="zh-CN" sz="2000" dirty="0" smtClean="0">
              <a:latin typeface="+mj-lt"/>
              <a:ea typeface="仿宋" pitchFamily="49" charset="-122"/>
              <a:sym typeface="微软雅黑" pitchFamily="34" charset="-122"/>
            </a:endParaRPr>
          </a:p>
        </p:txBody>
      </p:sp>
      <p:sp>
        <p:nvSpPr>
          <p:cNvPr id="7" name="Rectangle 35"/>
          <p:cNvSpPr>
            <a:spLocks noChangeArrowheads="1"/>
          </p:cNvSpPr>
          <p:nvPr/>
        </p:nvSpPr>
        <p:spPr bwMode="auto">
          <a:xfrm>
            <a:off x="482600" y="1412860"/>
            <a:ext cx="7813675" cy="4052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  <a:effectLst>
            <a:prstShdw prst="shdw18" dist="17961" dir="135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buFontTx/>
              <a:buNone/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8" name="Picture 32" descr="F:\JINXI MACHINERY\公司介绍\新公司介绍\IMG_11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8714" y="1595400"/>
            <a:ext cx="2128512" cy="12945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32" descr="C:\Users\lenovo\Documents\Tencent Files\93925944\FileRecv\MobileFile\IMG_13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05546" y="1595401"/>
            <a:ext cx="1911952" cy="13144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14" descr="F:\JINXI MACHINERY\公司介绍\新公司介绍\IMG_1451.JPG"/>
          <p:cNvPicPr>
            <a:picLocks noChangeAspect="1" noChangeArrowheads="1"/>
          </p:cNvPicPr>
          <p:nvPr/>
        </p:nvPicPr>
        <p:blipFill>
          <a:blip r:embed="rId4" cstate="print"/>
          <a:srcRect t="13420" b="12163"/>
          <a:stretch>
            <a:fillRect/>
          </a:stretch>
        </p:blipFill>
        <p:spPr bwMode="auto">
          <a:xfrm>
            <a:off x="5594364" y="4479927"/>
            <a:ext cx="2373344" cy="8763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2" descr="F:\JINXI MACHINERY\公司介绍\新公司介绍\IMG_1597.JPG"/>
          <p:cNvPicPr>
            <a:picLocks noChangeAspect="1" noChangeArrowheads="1"/>
          </p:cNvPicPr>
          <p:nvPr/>
        </p:nvPicPr>
        <p:blipFill>
          <a:blip r:embed="rId5" cstate="print">
            <a:lum bright="20000" contrast="10000"/>
          </a:blip>
          <a:srcRect t="-1515"/>
          <a:stretch>
            <a:fillRect/>
          </a:stretch>
        </p:blipFill>
        <p:spPr bwMode="auto">
          <a:xfrm rot="16200000">
            <a:off x="1222616" y="1183946"/>
            <a:ext cx="1842544" cy="25193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3" descr="F:\JINXI MACHINERY\公司介绍\新公司介绍\IMG_159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4188" y="3530588"/>
            <a:ext cx="2541662" cy="1828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7" cstate="print">
            <a:lum bright="30000"/>
          </a:blip>
          <a:srcRect/>
          <a:stretch>
            <a:fillRect/>
          </a:stretch>
        </p:blipFill>
        <p:spPr bwMode="auto">
          <a:xfrm rot="5400000">
            <a:off x="5447933" y="1778344"/>
            <a:ext cx="840557" cy="42720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矩形 14"/>
          <p:cNvSpPr>
            <a:spLocks noChangeArrowheads="1"/>
          </p:cNvSpPr>
          <p:nvPr/>
        </p:nvSpPr>
        <p:spPr bwMode="auto">
          <a:xfrm>
            <a:off x="3695700" y="2982898"/>
            <a:ext cx="16065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400" b="1">
                <a:solidFill>
                  <a:srgbClr val="0081E2"/>
                </a:solidFill>
                <a:latin typeface="微软雅黑" pitchFamily="34" charset="-122"/>
                <a:ea typeface="微软雅黑" pitchFamily="34" charset="-122"/>
              </a:rPr>
              <a:t>铝型材散热器</a:t>
            </a:r>
            <a:endParaRPr lang="ja-JP" altLang="en-US" sz="1400" b="1">
              <a:solidFill>
                <a:srgbClr val="0081E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695700" y="4808523"/>
            <a:ext cx="160655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400" b="1">
                <a:solidFill>
                  <a:srgbClr val="0081E2"/>
                </a:solidFill>
                <a:latin typeface="微软雅黑" pitchFamily="34" charset="-122"/>
                <a:ea typeface="微软雅黑" pitchFamily="34" charset="-122"/>
              </a:rPr>
              <a:t>风机延长轴</a:t>
            </a:r>
            <a:endParaRPr lang="ja-JP" altLang="en-US" sz="1400" b="1">
              <a:solidFill>
                <a:srgbClr val="0081E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文本框 1"/>
          <p:cNvSpPr>
            <a:spLocks noChangeArrowheads="1"/>
          </p:cNvSpPr>
          <p:nvPr/>
        </p:nvSpPr>
        <p:spPr bwMode="auto">
          <a:xfrm>
            <a:off x="142429" y="6473825"/>
            <a:ext cx="103187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第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19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页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436563" y="334963"/>
            <a:ext cx="32399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业务板块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__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典型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产品（消费电子）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文本框 67"/>
          <p:cNvSpPr>
            <a:spLocks noChangeArrowheads="1"/>
          </p:cNvSpPr>
          <p:nvPr/>
        </p:nvSpPr>
        <p:spPr bwMode="auto">
          <a:xfrm>
            <a:off x="6948951" y="2420930"/>
            <a:ext cx="388827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dirty="0" smtClean="0">
                <a:latin typeface="+mj-lt"/>
                <a:ea typeface="仿宋" pitchFamily="49" charset="-122"/>
                <a:sym typeface="微软雅黑" pitchFamily="34" charset="-122"/>
              </a:rPr>
              <a:t>1</a:t>
            </a:r>
            <a:r>
              <a:rPr lang="zh-CN" altLang="en-US" sz="2000" dirty="0" smtClean="0">
                <a:latin typeface="+mj-lt"/>
                <a:ea typeface="仿宋" pitchFamily="49" charset="-122"/>
                <a:sym typeface="微软雅黑" pitchFamily="34" charset="-122"/>
              </a:rPr>
              <a:t>、中高端</a:t>
            </a:r>
            <a:r>
              <a:rPr lang="en-US" altLang="zh-CN" sz="2000" dirty="0" smtClean="0">
                <a:latin typeface="+mj-lt"/>
                <a:ea typeface="仿宋" pitchFamily="49" charset="-122"/>
                <a:sym typeface="微软雅黑" pitchFamily="34" charset="-122"/>
              </a:rPr>
              <a:t>CCC</a:t>
            </a:r>
            <a:r>
              <a:rPr lang="zh-CN" altLang="en-US" sz="2000" dirty="0" smtClean="0">
                <a:latin typeface="+mj-lt"/>
                <a:ea typeface="仿宋" pitchFamily="49" charset="-122"/>
                <a:sym typeface="微软雅黑" pitchFamily="34" charset="-122"/>
              </a:rPr>
              <a:t>行业典型零件配套；</a:t>
            </a:r>
            <a:endParaRPr lang="en-US" altLang="zh-CN" sz="2000" dirty="0" smtClean="0">
              <a:latin typeface="+mj-lt"/>
              <a:ea typeface="仿宋" pitchFamily="49" charset="-122"/>
              <a:sym typeface="微软雅黑" pitchFamily="34" charset="-122"/>
            </a:endParaRPr>
          </a:p>
          <a:p>
            <a:pPr>
              <a:buFont typeface="Arial" pitchFamily="34" charset="0"/>
              <a:buNone/>
            </a:pPr>
            <a:r>
              <a:rPr lang="en-US" altLang="zh-CN" sz="2000" dirty="0" smtClean="0">
                <a:latin typeface="+mj-lt"/>
                <a:ea typeface="仿宋" pitchFamily="49" charset="-122"/>
                <a:sym typeface="微软雅黑" pitchFamily="34" charset="-122"/>
              </a:rPr>
              <a:t>2</a:t>
            </a:r>
            <a:r>
              <a:rPr lang="zh-CN" altLang="en-US" sz="2000" dirty="0" smtClean="0">
                <a:latin typeface="+mj-lt"/>
                <a:ea typeface="仿宋" pitchFamily="49" charset="-122"/>
                <a:sym typeface="微软雅黑" pitchFamily="34" charset="-122"/>
              </a:rPr>
              <a:t>、以外观质量要求取胜；</a:t>
            </a:r>
            <a:endParaRPr lang="en-US" altLang="zh-CN" sz="2000" dirty="0" smtClean="0">
              <a:latin typeface="+mj-lt"/>
              <a:ea typeface="仿宋" pitchFamily="49" charset="-122"/>
              <a:sym typeface="微软雅黑" pitchFamily="34" charset="-122"/>
            </a:endParaRPr>
          </a:p>
          <a:p>
            <a:pPr>
              <a:buFont typeface="Arial" pitchFamily="34" charset="0"/>
              <a:buNone/>
            </a:pPr>
            <a:r>
              <a:rPr lang="en-US" altLang="zh-CN" sz="2000" dirty="0" smtClean="0">
                <a:latin typeface="+mj-lt"/>
                <a:ea typeface="仿宋" pitchFamily="49" charset="-122"/>
                <a:sym typeface="微软雅黑" pitchFamily="34" charset="-122"/>
              </a:rPr>
              <a:t>3</a:t>
            </a:r>
            <a:r>
              <a:rPr lang="zh-CN" altLang="en-US" sz="2000" dirty="0" smtClean="0">
                <a:latin typeface="+mj-lt"/>
                <a:ea typeface="仿宋" pitchFamily="49" charset="-122"/>
                <a:sym typeface="微软雅黑" pitchFamily="34" charset="-122"/>
              </a:rPr>
              <a:t>、良好的性能，更为精准的尺寸控制；</a:t>
            </a:r>
            <a:endParaRPr lang="en-US" altLang="zh-CN" sz="2000" dirty="0" smtClean="0">
              <a:latin typeface="+mj-lt"/>
              <a:ea typeface="仿宋" pitchFamily="49" charset="-122"/>
              <a:sym typeface="微软雅黑" pitchFamily="34" charset="-122"/>
            </a:endParaRPr>
          </a:p>
          <a:p>
            <a:pPr>
              <a:buFont typeface="Arial" pitchFamily="34" charset="0"/>
              <a:buNone/>
            </a:pPr>
            <a:r>
              <a:rPr lang="en-US" altLang="zh-CN" sz="2000" dirty="0" smtClean="0">
                <a:latin typeface="+mj-lt"/>
                <a:ea typeface="仿宋" pitchFamily="49" charset="-122"/>
                <a:sym typeface="微软雅黑" pitchFamily="34" charset="-122"/>
              </a:rPr>
              <a:t>4</a:t>
            </a:r>
            <a:r>
              <a:rPr lang="zh-CN" altLang="en-US" sz="2000" dirty="0" smtClean="0">
                <a:latin typeface="+mj-lt"/>
                <a:ea typeface="仿宋" pitchFamily="49" charset="-122"/>
                <a:sym typeface="微软雅黑" pitchFamily="34" charset="-122"/>
              </a:rPr>
              <a:t>、国内外知名大型企业配套资格</a:t>
            </a:r>
            <a:endParaRPr lang="en-US" altLang="zh-CN" sz="2000" dirty="0" smtClean="0">
              <a:latin typeface="+mj-lt"/>
              <a:ea typeface="仿宋" pitchFamily="49" charset="-122"/>
              <a:sym typeface="微软雅黑" pitchFamily="34" charset="-122"/>
            </a:endParaRPr>
          </a:p>
        </p:txBody>
      </p:sp>
      <p:pic>
        <p:nvPicPr>
          <p:cNvPr id="20481" name="Picture 1" descr="C:\Users\u\AppData\Roaming\Tencent\Users\582685958\QQ\WinTemp\RichOle\CLMR_4(53OCGI8]%X9I7GK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86" y="1196845"/>
            <a:ext cx="6181725" cy="468032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文本框 1"/>
          <p:cNvSpPr>
            <a:spLocks noChangeArrowheads="1"/>
          </p:cNvSpPr>
          <p:nvPr/>
        </p:nvSpPr>
        <p:spPr bwMode="auto">
          <a:xfrm>
            <a:off x="142429" y="6473825"/>
            <a:ext cx="103187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第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19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页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436563" y="334963"/>
            <a:ext cx="32399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业务板块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__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典型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产品（汽车工程）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501" y="980830"/>
            <a:ext cx="10296715" cy="5256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文本框 1"/>
          <p:cNvSpPr>
            <a:spLocks noChangeArrowheads="1"/>
          </p:cNvSpPr>
          <p:nvPr/>
        </p:nvSpPr>
        <p:spPr bwMode="auto">
          <a:xfrm>
            <a:off x="142429" y="6473825"/>
            <a:ext cx="103187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第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19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页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8" name="文本框 101"/>
          <p:cNvSpPr>
            <a:spLocks noChangeArrowheads="1"/>
          </p:cNvSpPr>
          <p:nvPr/>
        </p:nvSpPr>
        <p:spPr bwMode="auto">
          <a:xfrm>
            <a:off x="216029" y="1967403"/>
            <a:ext cx="313248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436563" y="334963"/>
            <a:ext cx="20088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业务板块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__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合作单位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7649" name="Picture 1" descr="C:\Users\u\AppData\Roaming\Tencent\Users\582685958\QQ\WinTemp\RichOle\}HK){7JTLH3HEKN`J8AX8C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526" y="1124840"/>
            <a:ext cx="9680121" cy="4896340"/>
          </a:xfrm>
          <a:prstGeom prst="rect">
            <a:avLst/>
          </a:prstGeom>
          <a:noFill/>
        </p:spPr>
      </p:pic>
      <p:sp>
        <p:nvSpPr>
          <p:cNvPr id="24" name="文本框 67"/>
          <p:cNvSpPr>
            <a:spLocks noChangeArrowheads="1"/>
          </p:cNvSpPr>
          <p:nvPr/>
        </p:nvSpPr>
        <p:spPr bwMode="auto">
          <a:xfrm>
            <a:off x="6444916" y="4941105"/>
            <a:ext cx="43203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dirty="0" smtClean="0">
                <a:latin typeface="+mj-lt"/>
                <a:ea typeface="仿宋" pitchFamily="49" charset="-122"/>
                <a:sym typeface="微软雅黑" pitchFamily="34" charset="-122"/>
              </a:rPr>
              <a:t>1</a:t>
            </a:r>
            <a:r>
              <a:rPr lang="zh-CN" altLang="en-US" sz="2000" dirty="0" smtClean="0">
                <a:latin typeface="+mj-lt"/>
                <a:ea typeface="仿宋" pitchFamily="49" charset="-122"/>
                <a:sym typeface="微软雅黑" pitchFamily="34" charset="-122"/>
              </a:rPr>
              <a:t>、以中大型民企、外资、中外合资、中大型央企为优质客户群；</a:t>
            </a:r>
            <a:endParaRPr lang="en-US" altLang="zh-CN" sz="2000" dirty="0" smtClean="0">
              <a:latin typeface="+mj-lt"/>
              <a:ea typeface="仿宋" pitchFamily="49" charset="-122"/>
              <a:sym typeface="微软雅黑" pitchFamily="34" charset="-122"/>
            </a:endParaRPr>
          </a:p>
          <a:p>
            <a:pPr>
              <a:buFont typeface="Arial" pitchFamily="34" charset="0"/>
              <a:buNone/>
            </a:pPr>
            <a:r>
              <a:rPr lang="en-US" altLang="zh-CN" sz="2000" dirty="0" smtClean="0">
                <a:latin typeface="+mj-lt"/>
                <a:ea typeface="仿宋" pitchFamily="49" charset="-122"/>
                <a:sym typeface="微软雅黑" pitchFamily="34" charset="-122"/>
              </a:rPr>
              <a:t>2</a:t>
            </a:r>
            <a:r>
              <a:rPr lang="zh-CN" altLang="en-US" sz="2000" dirty="0" smtClean="0">
                <a:latin typeface="+mj-lt"/>
                <a:ea typeface="仿宋" pitchFamily="49" charset="-122"/>
                <a:sym typeface="微软雅黑" pitchFamily="34" charset="-122"/>
              </a:rPr>
              <a:t>、世界或国内五百强企业为主</a:t>
            </a:r>
            <a:endParaRPr lang="en-US" altLang="zh-CN" sz="2000" dirty="0" smtClean="0">
              <a:latin typeface="+mj-lt"/>
              <a:ea typeface="仿宋" pitchFamily="49" charset="-122"/>
              <a:sym typeface="微软雅黑" pitchFamily="34" charset="-122"/>
            </a:endParaRPr>
          </a:p>
          <a:p>
            <a:pPr>
              <a:buFont typeface="Arial" pitchFamily="34" charset="0"/>
              <a:buNone/>
            </a:pPr>
            <a:r>
              <a:rPr lang="en-US" altLang="zh-CN" sz="2000" dirty="0" smtClean="0">
                <a:latin typeface="+mj-lt"/>
                <a:ea typeface="仿宋" pitchFamily="49" charset="-122"/>
                <a:sym typeface="微软雅黑" pitchFamily="34" charset="-122"/>
              </a:rPr>
              <a:t>3</a:t>
            </a:r>
            <a:r>
              <a:rPr lang="zh-CN" altLang="en-US" sz="2000" dirty="0" smtClean="0">
                <a:latin typeface="+mj-lt"/>
                <a:ea typeface="仿宋" pitchFamily="49" charset="-122"/>
                <a:sym typeface="微软雅黑" pitchFamily="34" charset="-122"/>
              </a:rPr>
              <a:t>、由于部分知名客户有保密要求，不能全部呈列。</a:t>
            </a:r>
            <a:endParaRPr lang="zh-CN" altLang="en-US" sz="2000" dirty="0">
              <a:latin typeface="+mj-lt"/>
              <a:ea typeface="仿宋" pitchFamily="49" charset="-122"/>
              <a:sym typeface="微软雅黑" pitchFamily="34" charset="-122"/>
            </a:endParaRPr>
          </a:p>
        </p:txBody>
      </p:sp>
      <p:pic>
        <p:nvPicPr>
          <p:cNvPr id="8" name="Picture 1" descr="C:\Users\u\AppData\Roaming\Tencent\Users\582685958\QQ\WinTemp\RichOle\NIXR6T20EVGRUY59Q$]V@9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836" y="1196845"/>
            <a:ext cx="720050" cy="450644"/>
          </a:xfrm>
          <a:prstGeom prst="rect">
            <a:avLst/>
          </a:prstGeom>
          <a:noFill/>
        </p:spPr>
      </p:pic>
      <p:pic>
        <p:nvPicPr>
          <p:cNvPr id="28674" name="Picture 2" descr="C:\Users\u\AppData\Roaming\Tencent\Users\582685958\QQ\WinTemp\RichOle\V$]MW96~IB[$YQCNK$NP1W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1" y="1916895"/>
            <a:ext cx="1296090" cy="51072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11161713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436563" y="334963"/>
            <a:ext cx="10054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质量保证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文本框 67"/>
          <p:cNvSpPr>
            <a:spLocks noChangeArrowheads="1"/>
          </p:cNvSpPr>
          <p:nvPr/>
        </p:nvSpPr>
        <p:spPr bwMode="auto">
          <a:xfrm>
            <a:off x="612511" y="2492935"/>
            <a:ext cx="1872130" cy="2809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000" dirty="0" smtClean="0">
                <a:latin typeface="+mj-lt"/>
                <a:ea typeface="仿宋" pitchFamily="49" charset="-122"/>
                <a:sym typeface="微软雅黑" pitchFamily="34" charset="-122"/>
              </a:rPr>
              <a:t>从材料成份、到机械性能、到尺寸精度，精准分析试验以确保为客户定制研发。</a:t>
            </a:r>
            <a:endParaRPr lang="zh-CN" altLang="en-US" sz="2000" dirty="0">
              <a:latin typeface="+mj-lt"/>
              <a:ea typeface="仿宋" pitchFamily="49" charset="-122"/>
              <a:sym typeface="微软雅黑" pitchFamily="34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  <p:bldLst>
      <p:bldOleChart spid="5" grpId="0" animBg="0"/>
      <p:bldOleChart spid="5" grpId="1" 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11161713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436563" y="334963"/>
            <a:ext cx="10054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质量保证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Picture 8"/>
          <p:cNvPicPr>
            <a:picLocks noChangeArrowheads="1"/>
          </p:cNvPicPr>
          <p:nvPr/>
        </p:nvPicPr>
        <p:blipFill>
          <a:blip r:embed="rId7" cstate="print"/>
          <a:srcRect t="1446" b="12105"/>
          <a:stretch>
            <a:fillRect/>
          </a:stretch>
        </p:blipFill>
        <p:spPr bwMode="auto">
          <a:xfrm>
            <a:off x="4085865" y="4004515"/>
            <a:ext cx="1519238" cy="10430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10" descr="F:\工作文件\JINXI MACHINERY\公司介绍\新公司介绍\IMG_20170704_085818.jpg"/>
          <p:cNvPicPr>
            <a:picLocks noChangeAspect="1" noChangeArrowheads="1"/>
          </p:cNvPicPr>
          <p:nvPr/>
        </p:nvPicPr>
        <p:blipFill>
          <a:blip r:embed="rId8" cstate="print">
            <a:lum bright="20000"/>
          </a:blip>
          <a:srcRect t="1364" b="11320"/>
          <a:stretch>
            <a:fillRect/>
          </a:stretch>
        </p:blipFill>
        <p:spPr bwMode="auto">
          <a:xfrm>
            <a:off x="6260451" y="3456820"/>
            <a:ext cx="3568700" cy="233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1" descr="F:\工作文件\JINXI MACHINERY\公司介绍\新公司介绍\IMG_20170704_085731.jpg"/>
          <p:cNvPicPr>
            <a:picLocks noChangeAspect="1" noChangeArrowheads="1"/>
          </p:cNvPicPr>
          <p:nvPr/>
        </p:nvPicPr>
        <p:blipFill>
          <a:blip r:embed="rId9" cstate="print">
            <a:lum bright="20000"/>
          </a:blip>
          <a:srcRect l="10650" t="2028" b="16832"/>
          <a:stretch>
            <a:fillRect/>
          </a:stretch>
        </p:blipFill>
        <p:spPr bwMode="auto">
          <a:xfrm>
            <a:off x="5868876" y="1567530"/>
            <a:ext cx="1694769" cy="10693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2" descr="F:\工作文件\JINXI MACHINERY\公司介绍\新公司介绍\IMG_20170704_085706.jpg"/>
          <p:cNvPicPr>
            <a:picLocks noChangeAspect="1" noChangeArrowheads="1"/>
          </p:cNvPicPr>
          <p:nvPr/>
        </p:nvPicPr>
        <p:blipFill>
          <a:blip r:embed="rId10" cstate="print"/>
          <a:srcRect t="6762"/>
          <a:stretch>
            <a:fillRect/>
          </a:stretch>
        </p:blipFill>
        <p:spPr bwMode="auto">
          <a:xfrm>
            <a:off x="8090043" y="1556870"/>
            <a:ext cx="1667103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13" descr="F:\工作文件\JINXI MACHINERY\公司介绍\新公司介绍\IMG_20170704_08574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77767" y="1577993"/>
            <a:ext cx="1554379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14" descr="F:\工作文件\JINXI MACHINERY\公司介绍\新公司介绍\IMG_20170704_085800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548576" y="1556870"/>
            <a:ext cx="1554379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11" descr="12AVcF5D60-H640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8526" y="4293060"/>
            <a:ext cx="2746375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044541" y="3356995"/>
            <a:ext cx="251936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仿宋" pitchFamily="49" charset="-122"/>
                <a:ea typeface="仿宋" pitchFamily="49" charset="-122"/>
              </a:rPr>
              <a:t>轮廓仪、粗超度仪、影像仪、三坐标、硬度测量、清洁度检测 </a:t>
            </a:r>
            <a:r>
              <a:rPr lang="en-US" altLang="zh-CN" sz="1600" dirty="0">
                <a:latin typeface="仿宋" pitchFamily="49" charset="-122"/>
                <a:ea typeface="仿宋" pitchFamily="49" charset="-122"/>
              </a:rPr>
              <a:t>……</a:t>
            </a:r>
            <a:endParaRPr lang="zh-CN" altLang="en-US" sz="1600" dirty="0">
              <a:latin typeface="仿宋" pitchFamily="49" charset="-122"/>
              <a:ea typeface="仿宋" pitchFamily="49" charset="-122"/>
            </a:endParaRPr>
          </a:p>
          <a:p>
            <a:r>
              <a:rPr lang="zh-CN" altLang="en-US" sz="1600" dirty="0">
                <a:latin typeface="仿宋" pitchFamily="49" charset="-122"/>
                <a:ea typeface="仿宋" pitchFamily="49" charset="-122"/>
              </a:rPr>
              <a:t> 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  <p:bldLst>
      <p:bldOleChart spid="5" grpId="0" animBg="0"/>
      <p:bldOleChart spid="5" grpId="1" 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6"/>
          <p:cNvSpPr txBox="1">
            <a:spLocks noChangeArrowheads="1"/>
          </p:cNvSpPr>
          <p:nvPr/>
        </p:nvSpPr>
        <p:spPr bwMode="auto">
          <a:xfrm>
            <a:off x="468501" y="404790"/>
            <a:ext cx="10054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生产能力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文本框 67"/>
          <p:cNvSpPr>
            <a:spLocks noChangeArrowheads="1"/>
          </p:cNvSpPr>
          <p:nvPr/>
        </p:nvSpPr>
        <p:spPr bwMode="auto">
          <a:xfrm>
            <a:off x="3348701" y="6021180"/>
            <a:ext cx="36722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2400" dirty="0" smtClean="0">
                <a:latin typeface="+mj-lt"/>
                <a:ea typeface="+mn-ea"/>
                <a:sym typeface="微软雅黑" pitchFamily="34" charset="-122"/>
              </a:rPr>
              <a:t>铝挤型材生产工厂</a:t>
            </a:r>
            <a:endParaRPr lang="zh-CN" altLang="en-US" sz="2400" dirty="0">
              <a:latin typeface="+mj-lt"/>
              <a:ea typeface="+mn-ea"/>
              <a:sym typeface="微软雅黑" pitchFamily="34" charset="-122"/>
            </a:endParaRPr>
          </a:p>
        </p:txBody>
      </p:sp>
      <p:pic>
        <p:nvPicPr>
          <p:cNvPr id="37889" name="Picture 1" descr="C:\Users\u\AppData\Roaming\Tencent\Users\582685958\QQ\WinTemp\RichOle\P}$1$7GZKRRJ32FYZ3{1(M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0581" y="1556870"/>
            <a:ext cx="3672255" cy="4238625"/>
          </a:xfrm>
          <a:prstGeom prst="rect">
            <a:avLst/>
          </a:prstGeom>
          <a:noFill/>
        </p:spPr>
      </p:pic>
      <p:pic>
        <p:nvPicPr>
          <p:cNvPr id="37890" name="Picture 2" descr="C:\Users\u\AppData\Roaming\Tencent\Users\582685958\QQ\WinTemp\RichOle\GCB2ELKZWOJO11F3N9T6LU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826" y="1628875"/>
            <a:ext cx="3800475" cy="417629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6"/>
          <p:cNvSpPr txBox="1">
            <a:spLocks noChangeArrowheads="1"/>
          </p:cNvSpPr>
          <p:nvPr/>
        </p:nvSpPr>
        <p:spPr bwMode="auto">
          <a:xfrm>
            <a:off x="468501" y="404790"/>
            <a:ext cx="10054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生产能力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文本框 67"/>
          <p:cNvSpPr>
            <a:spLocks noChangeArrowheads="1"/>
          </p:cNvSpPr>
          <p:nvPr/>
        </p:nvSpPr>
        <p:spPr bwMode="auto">
          <a:xfrm>
            <a:off x="3348701" y="6021180"/>
            <a:ext cx="36722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2400" dirty="0" smtClean="0">
                <a:latin typeface="+mj-lt"/>
                <a:ea typeface="+mn-ea"/>
                <a:sym typeface="微软雅黑" pitchFamily="34" charset="-122"/>
              </a:rPr>
              <a:t>机加工生产</a:t>
            </a:r>
            <a:r>
              <a:rPr lang="zh-CN" altLang="en-US" sz="2400" dirty="0" smtClean="0">
                <a:latin typeface="+mj-lt"/>
                <a:ea typeface="+mn-ea"/>
                <a:sym typeface="微软雅黑" pitchFamily="34" charset="-122"/>
              </a:rPr>
              <a:t>工厂</a:t>
            </a:r>
            <a:endParaRPr lang="zh-CN" altLang="en-US" sz="2400" dirty="0">
              <a:latin typeface="+mj-lt"/>
              <a:ea typeface="+mn-ea"/>
              <a:sym typeface="微软雅黑" pitchFamily="34" charset="-122"/>
            </a:endParaRPr>
          </a:p>
        </p:txBody>
      </p:sp>
      <p:pic>
        <p:nvPicPr>
          <p:cNvPr id="7" name="Picture 29" descr="DSC_2882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6175669" y="3824955"/>
            <a:ext cx="3725487" cy="1908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0" descr="DSC_288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516" y="1700880"/>
            <a:ext cx="5184360" cy="234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F:\工作文件\JINXI MACHINERY\公司介绍\新公司介绍\IMG_20170704_085554.jpg"/>
          <p:cNvPicPr>
            <a:picLocks noChangeAspect="1" noChangeArrowheads="1"/>
          </p:cNvPicPr>
          <p:nvPr/>
        </p:nvPicPr>
        <p:blipFill>
          <a:blip r:embed="rId4" cstate="print"/>
          <a:srcRect t="15215" b="6181"/>
          <a:stretch>
            <a:fillRect/>
          </a:stretch>
        </p:blipFill>
        <p:spPr bwMode="auto">
          <a:xfrm>
            <a:off x="6185498" y="1700879"/>
            <a:ext cx="3715658" cy="18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F:\工作文件\JINXI MACHINERY\公司介绍\新公司介绍\IMG_20170704_085216.jpg"/>
          <p:cNvPicPr>
            <a:picLocks noChangeAspect="1" noChangeArrowheads="1"/>
          </p:cNvPicPr>
          <p:nvPr/>
        </p:nvPicPr>
        <p:blipFill>
          <a:blip r:embed="rId5" cstate="print">
            <a:lum bright="20000"/>
          </a:blip>
          <a:srcRect t="10143" b="12775"/>
          <a:stretch>
            <a:fillRect/>
          </a:stretch>
        </p:blipFill>
        <p:spPr bwMode="auto">
          <a:xfrm>
            <a:off x="2610291" y="4193255"/>
            <a:ext cx="1314450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F:\工作文件\JINXI MACHINERY\公司介绍\新公司介绍\IMG_20170704_085233.jpg"/>
          <p:cNvPicPr>
            <a:picLocks noChangeAspect="1" noChangeArrowheads="1"/>
          </p:cNvPicPr>
          <p:nvPr/>
        </p:nvPicPr>
        <p:blipFill>
          <a:blip r:embed="rId6" cstate="print">
            <a:lum bright="20000"/>
          </a:blip>
          <a:srcRect t="14198" b="8717"/>
          <a:stretch>
            <a:fillRect/>
          </a:stretch>
        </p:blipFill>
        <p:spPr bwMode="auto">
          <a:xfrm>
            <a:off x="4543314" y="4193255"/>
            <a:ext cx="1325562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F:\工作文件\JINXI MACHINERY\公司介绍\新公司介绍\IMG_20170704_085257.jpg"/>
          <p:cNvPicPr>
            <a:picLocks noChangeAspect="1" noChangeArrowheads="1"/>
          </p:cNvPicPr>
          <p:nvPr/>
        </p:nvPicPr>
        <p:blipFill>
          <a:blip r:embed="rId7" cstate="print">
            <a:lum bright="20000"/>
          </a:blip>
          <a:srcRect t="4057" b="16830"/>
          <a:stretch>
            <a:fillRect/>
          </a:stretch>
        </p:blipFill>
        <p:spPr bwMode="auto">
          <a:xfrm>
            <a:off x="700391" y="4193255"/>
            <a:ext cx="1292225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/>
          <p:cNvSpPr/>
          <p:nvPr/>
        </p:nvSpPr>
        <p:spPr>
          <a:xfrm>
            <a:off x="758825" y="1143000"/>
            <a:ext cx="9572625" cy="7858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87" name="TextBox 11"/>
          <p:cNvSpPr txBox="1">
            <a:spLocks noChangeArrowheads="1"/>
          </p:cNvSpPr>
          <p:nvPr/>
        </p:nvSpPr>
        <p:spPr bwMode="auto">
          <a:xfrm>
            <a:off x="8856663" y="1190625"/>
            <a:ext cx="10112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目 录</a:t>
            </a:r>
          </a:p>
        </p:txBody>
      </p:sp>
      <p:sp>
        <p:nvSpPr>
          <p:cNvPr id="16388" name="TextBox 38"/>
          <p:cNvSpPr txBox="1">
            <a:spLocks noChangeArrowheads="1"/>
          </p:cNvSpPr>
          <p:nvPr/>
        </p:nvSpPr>
        <p:spPr bwMode="auto">
          <a:xfrm>
            <a:off x="8154988" y="819150"/>
            <a:ext cx="18907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dist"/>
            <a:r>
              <a:rPr lang="en-US" altLang="zh-CN" sz="8000" b="1">
                <a:solidFill>
                  <a:schemeClr val="bg1"/>
                </a:solidFill>
                <a:latin typeface="MS Mincho" pitchFamily="49" charset="-128"/>
                <a:ea typeface="MS Mincho" pitchFamily="49" charset="-128"/>
              </a:rPr>
              <a:t>C</a:t>
            </a:r>
            <a:r>
              <a:rPr lang="en-US" altLang="zh-CN" b="1">
                <a:solidFill>
                  <a:schemeClr val="bg1"/>
                </a:solidFill>
                <a:latin typeface="MS Mincho" pitchFamily="49" charset="-128"/>
                <a:ea typeface="MS Mincho" pitchFamily="49" charset="-128"/>
              </a:rPr>
              <a:t>ONTENTS</a:t>
            </a:r>
            <a:endParaRPr lang="zh-CN" altLang="en-US" sz="8000" b="1">
              <a:solidFill>
                <a:schemeClr val="bg1"/>
              </a:solidFill>
              <a:latin typeface="MS Mincho" pitchFamily="49" charset="-128"/>
              <a:ea typeface="MS Mincho" pitchFamily="49" charset="-128"/>
            </a:endParaRPr>
          </a:p>
        </p:txBody>
      </p:sp>
      <p:sp>
        <p:nvSpPr>
          <p:cNvPr id="16389" name="TextBox 39"/>
          <p:cNvSpPr txBox="1">
            <a:spLocks noChangeArrowheads="1"/>
          </p:cNvSpPr>
          <p:nvPr/>
        </p:nvSpPr>
        <p:spPr bwMode="auto">
          <a:xfrm>
            <a:off x="828674" y="1555750"/>
            <a:ext cx="43201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祯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和祥，一个有故事，有梦想，有担当的制造企业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2052638" y="2060575"/>
            <a:ext cx="7337425" cy="3046988"/>
            <a:chOff x="2052464" y="2091430"/>
            <a:chExt cx="7337759" cy="3046346"/>
          </a:xfrm>
        </p:grpSpPr>
        <p:sp>
          <p:nvSpPr>
            <p:cNvPr id="16392" name="TextBox 50"/>
            <p:cNvSpPr txBox="1">
              <a:spLocks noChangeArrowheads="1"/>
            </p:cNvSpPr>
            <p:nvPr/>
          </p:nvSpPr>
          <p:spPr bwMode="auto">
            <a:xfrm>
              <a:off x="2052464" y="2091430"/>
              <a:ext cx="7286676" cy="3046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>
                <a:lnSpc>
                  <a:spcPct val="200000"/>
                </a:lnSpc>
                <a:buFont typeface="+mj-lt"/>
                <a:buAutoNum type="arabicPeriod"/>
              </a:pPr>
              <a:r>
                <a:rPr lang="zh-CN" altLang="en-US" sz="1600" b="1" dirty="0">
                  <a:solidFill>
                    <a:srgbClr val="17375E"/>
                  </a:solidFill>
                  <a:latin typeface="微软雅黑" pitchFamily="34" charset="-122"/>
                  <a:ea typeface="微软雅黑" pitchFamily="34" charset="-122"/>
                </a:rPr>
                <a:t>   </a:t>
              </a:r>
              <a:r>
                <a:rPr lang="zh-CN" altLang="en-US" sz="1600" b="1" dirty="0" smtClean="0">
                  <a:solidFill>
                    <a:srgbClr val="17375E"/>
                  </a:solidFill>
                  <a:latin typeface="微软雅黑" pitchFamily="34" charset="-122"/>
                  <a:ea typeface="微软雅黑" pitchFamily="34" charset="-122"/>
                </a:rPr>
                <a:t>公司简介</a:t>
              </a:r>
              <a:r>
                <a:rPr lang="en-US" altLang="zh-CN" sz="1600" dirty="0">
                  <a:solidFill>
                    <a:srgbClr val="17375E"/>
                  </a:solidFill>
                  <a:latin typeface="微软雅黑" pitchFamily="34" charset="-122"/>
                  <a:ea typeface="微软雅黑" pitchFamily="34" charset="-122"/>
                </a:rPr>
                <a:t>	</a:t>
              </a:r>
              <a:endParaRPr lang="en-US" altLang="zh-CN" sz="1600" b="1" dirty="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342900" indent="-342900">
                <a:lnSpc>
                  <a:spcPct val="200000"/>
                </a:lnSpc>
                <a:buFontTx/>
                <a:buAutoNum type="arabicPeriod"/>
              </a:pPr>
              <a:r>
                <a:rPr lang="zh-CN" altLang="en-US" sz="1600" b="1" dirty="0">
                  <a:solidFill>
                    <a:srgbClr val="17375E"/>
                  </a:solidFill>
                  <a:latin typeface="微软雅黑" pitchFamily="34" charset="-122"/>
                  <a:ea typeface="微软雅黑" pitchFamily="34" charset="-122"/>
                </a:rPr>
                <a:t>   </a:t>
              </a:r>
              <a:r>
                <a:rPr lang="zh-CN" altLang="en-US" sz="1600" b="1" dirty="0" smtClean="0">
                  <a:solidFill>
                    <a:srgbClr val="17375E"/>
                  </a:solidFill>
                  <a:latin typeface="微软雅黑" pitchFamily="34" charset="-122"/>
                  <a:ea typeface="微软雅黑" pitchFamily="34" charset="-122"/>
                </a:rPr>
                <a:t>业务板块</a:t>
              </a:r>
              <a:endParaRPr lang="en-US" altLang="zh-CN" sz="1600" b="1" dirty="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342900" indent="-342900">
                <a:lnSpc>
                  <a:spcPct val="200000"/>
                </a:lnSpc>
                <a:buFontTx/>
                <a:buAutoNum type="arabicPeriod"/>
              </a:pPr>
              <a:r>
                <a:rPr lang="zh-CN" altLang="en-US" sz="1600" b="1" dirty="0">
                  <a:solidFill>
                    <a:srgbClr val="17375E"/>
                  </a:solidFill>
                  <a:latin typeface="微软雅黑" pitchFamily="34" charset="-122"/>
                  <a:ea typeface="微软雅黑" pitchFamily="34" charset="-122"/>
                </a:rPr>
                <a:t>   </a:t>
              </a:r>
              <a:r>
                <a:rPr lang="zh-CN" altLang="en-US" sz="1600" b="1" dirty="0" smtClean="0">
                  <a:solidFill>
                    <a:srgbClr val="17375E"/>
                  </a:solidFill>
                  <a:latin typeface="微软雅黑" pitchFamily="34" charset="-122"/>
                  <a:ea typeface="微软雅黑" pitchFamily="34" charset="-122"/>
                </a:rPr>
                <a:t>研发能力</a:t>
              </a:r>
              <a:endParaRPr lang="en-US" altLang="zh-CN" sz="1600" b="1" dirty="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342900" indent="-342900">
                <a:lnSpc>
                  <a:spcPct val="200000"/>
                </a:lnSpc>
                <a:buFontTx/>
                <a:buAutoNum type="arabicPeriod"/>
              </a:pPr>
              <a:r>
                <a:rPr lang="zh-CN" altLang="en-US" sz="1600" b="1" dirty="0">
                  <a:solidFill>
                    <a:srgbClr val="17375E"/>
                  </a:solidFill>
                  <a:latin typeface="微软雅黑" pitchFamily="34" charset="-122"/>
                  <a:ea typeface="微软雅黑" pitchFamily="34" charset="-122"/>
                </a:rPr>
                <a:t>   </a:t>
              </a:r>
              <a:r>
                <a:rPr lang="zh-CN" altLang="en-US" sz="1600" b="1" dirty="0" smtClean="0">
                  <a:solidFill>
                    <a:srgbClr val="17375E"/>
                  </a:solidFill>
                  <a:latin typeface="微软雅黑" pitchFamily="34" charset="-122"/>
                  <a:ea typeface="微软雅黑" pitchFamily="34" charset="-122"/>
                </a:rPr>
                <a:t>生产能力</a:t>
              </a:r>
              <a:endParaRPr lang="en-US" altLang="zh-CN" sz="1600" b="1" dirty="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342900" indent="-342900">
                <a:lnSpc>
                  <a:spcPct val="200000"/>
                </a:lnSpc>
                <a:buFontTx/>
                <a:buAutoNum type="arabicPeriod"/>
              </a:pPr>
              <a:r>
                <a:rPr lang="zh-CN" altLang="en-US" sz="1600" b="1" dirty="0">
                  <a:solidFill>
                    <a:srgbClr val="17375E"/>
                  </a:solidFill>
                  <a:latin typeface="微软雅黑" pitchFamily="34" charset="-122"/>
                  <a:ea typeface="微软雅黑" pitchFamily="34" charset="-122"/>
                </a:rPr>
                <a:t>   </a:t>
              </a:r>
              <a:r>
                <a:rPr lang="zh-CN" altLang="en-US" sz="1600" b="1" dirty="0" smtClean="0">
                  <a:solidFill>
                    <a:srgbClr val="17375E"/>
                  </a:solidFill>
                  <a:latin typeface="微软雅黑" pitchFamily="34" charset="-122"/>
                  <a:ea typeface="微软雅黑" pitchFamily="34" charset="-122"/>
                </a:rPr>
                <a:t>管理能力</a:t>
              </a:r>
              <a:r>
                <a:rPr lang="en-US" altLang="zh-CN" sz="1600" dirty="0">
                  <a:solidFill>
                    <a:srgbClr val="17375E"/>
                  </a:solidFill>
                  <a:latin typeface="微软雅黑" pitchFamily="34" charset="-122"/>
                  <a:ea typeface="微软雅黑" pitchFamily="34" charset="-122"/>
                </a:rPr>
                <a:t>		</a:t>
              </a:r>
              <a:endParaRPr lang="en-US" altLang="zh-CN" sz="1600" b="1" dirty="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342900" indent="-342900">
                <a:lnSpc>
                  <a:spcPct val="200000"/>
                </a:lnSpc>
              </a:pPr>
              <a:r>
                <a:rPr lang="en-US" altLang="zh-CN" sz="1600" dirty="0">
                  <a:solidFill>
                    <a:srgbClr val="17375E"/>
                  </a:solidFill>
                  <a:latin typeface="微软雅黑" pitchFamily="34" charset="-122"/>
                  <a:ea typeface="微软雅黑" pitchFamily="34" charset="-122"/>
                </a:rPr>
                <a:t>        </a:t>
              </a:r>
            </a:p>
          </p:txBody>
        </p:sp>
        <p:sp>
          <p:nvSpPr>
            <p:cNvPr id="16393" name="TextBox 6"/>
            <p:cNvSpPr txBox="1">
              <a:spLocks noChangeArrowheads="1"/>
            </p:cNvSpPr>
            <p:nvPr/>
          </p:nvSpPr>
          <p:spPr bwMode="auto">
            <a:xfrm>
              <a:off x="8965107" y="2091998"/>
              <a:ext cx="425116" cy="2554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200000"/>
                </a:lnSpc>
              </a:pPr>
              <a:r>
                <a:rPr lang="en-US" altLang="zh-CN" sz="1600">
                  <a:latin typeface="微软雅黑" pitchFamily="34" charset="-122"/>
                  <a:ea typeface="微软雅黑" pitchFamily="34" charset="-122"/>
                </a:rPr>
                <a:t>3</a:t>
              </a:r>
            </a:p>
            <a:p>
              <a:pPr marL="342900" indent="-342900">
                <a:lnSpc>
                  <a:spcPct val="200000"/>
                </a:lnSpc>
              </a:pPr>
              <a:r>
                <a:rPr lang="en-US" altLang="zh-CN" sz="1600">
                  <a:latin typeface="微软雅黑" pitchFamily="34" charset="-122"/>
                  <a:ea typeface="微软雅黑" pitchFamily="34" charset="-122"/>
                </a:rPr>
                <a:t>4</a:t>
              </a:r>
            </a:p>
            <a:p>
              <a:pPr marL="342900" indent="-342900">
                <a:lnSpc>
                  <a:spcPct val="200000"/>
                </a:lnSpc>
              </a:pPr>
              <a:r>
                <a:rPr lang="en-US" altLang="zh-CN" sz="1600">
                  <a:latin typeface="微软雅黑" pitchFamily="34" charset="-122"/>
                  <a:ea typeface="微软雅黑" pitchFamily="34" charset="-122"/>
                </a:rPr>
                <a:t>6</a:t>
              </a:r>
            </a:p>
            <a:p>
              <a:pPr marL="342900" indent="-342900">
                <a:lnSpc>
                  <a:spcPct val="200000"/>
                </a:lnSpc>
              </a:pPr>
              <a:r>
                <a:rPr lang="en-US" altLang="zh-CN" sz="1600">
                  <a:latin typeface="微软雅黑" pitchFamily="34" charset="-122"/>
                  <a:ea typeface="微软雅黑" pitchFamily="34" charset="-122"/>
                </a:rPr>
                <a:t>11</a:t>
              </a:r>
            </a:p>
            <a:p>
              <a:pPr marL="342900" indent="-342900">
                <a:lnSpc>
                  <a:spcPct val="200000"/>
                </a:lnSpc>
              </a:pPr>
              <a:r>
                <a:rPr lang="en-US" altLang="zh-CN" sz="1600">
                  <a:latin typeface="微软雅黑" pitchFamily="34" charset="-122"/>
                  <a:ea typeface="微软雅黑" pitchFamily="34" charset="-122"/>
                </a:rPr>
                <a:t>34</a:t>
              </a: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16"/>
          <p:cNvSpPr txBox="1">
            <a:spLocks noChangeArrowheads="1"/>
          </p:cNvSpPr>
          <p:nvPr/>
        </p:nvSpPr>
        <p:spPr bwMode="auto">
          <a:xfrm>
            <a:off x="5724525" y="3213100"/>
            <a:ext cx="374460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558ED5"/>
                </a:solidFill>
                <a:latin typeface="微软雅黑" pitchFamily="34" charset="-122"/>
                <a:ea typeface="微软雅黑" pitchFamily="34" charset="-122"/>
              </a:rPr>
              <a:t>铝棒</a:t>
            </a:r>
            <a:r>
              <a:rPr lang="zh-CN" altLang="en-US" sz="1400" b="1" dirty="0" smtClean="0">
                <a:solidFill>
                  <a:srgbClr val="558ED5"/>
                </a:solidFill>
                <a:latin typeface="微软雅黑" pitchFamily="34" charset="-122"/>
                <a:ea typeface="微软雅黑" pitchFamily="34" charset="-122"/>
              </a:rPr>
              <a:t>加热</a:t>
            </a:r>
            <a:endParaRPr lang="en-US" altLang="zh-CN" sz="1400" dirty="0">
              <a:solidFill>
                <a:srgbClr val="558ED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3" name="矩形 8"/>
          <p:cNvSpPr>
            <a:spLocks noChangeArrowheads="1"/>
          </p:cNvSpPr>
          <p:nvPr/>
        </p:nvSpPr>
        <p:spPr bwMode="auto">
          <a:xfrm>
            <a:off x="1260476" y="6021389"/>
            <a:ext cx="36723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558ED5"/>
                </a:solidFill>
                <a:latin typeface="微软雅黑" pitchFamily="34" charset="-122"/>
                <a:ea typeface="微软雅黑" pitchFamily="34" charset="-122"/>
              </a:rPr>
              <a:t>挤压</a:t>
            </a:r>
            <a:endParaRPr lang="en-US" altLang="zh-CN" sz="1400" dirty="0">
              <a:solidFill>
                <a:srgbClr val="558ED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6" name="Text Box 16"/>
          <p:cNvSpPr txBox="1">
            <a:spLocks noChangeArrowheads="1"/>
          </p:cNvSpPr>
          <p:nvPr/>
        </p:nvSpPr>
        <p:spPr bwMode="auto">
          <a:xfrm>
            <a:off x="5724526" y="5949950"/>
            <a:ext cx="41046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558ED5"/>
                </a:solidFill>
                <a:latin typeface="微软雅黑" pitchFamily="34" charset="-122"/>
                <a:ea typeface="微软雅黑" pitchFamily="34" charset="-122"/>
              </a:rPr>
              <a:t>在线</a:t>
            </a:r>
            <a:r>
              <a:rPr lang="zh-CN" altLang="en-US" sz="1400" b="1" dirty="0" smtClean="0">
                <a:solidFill>
                  <a:srgbClr val="558ED5"/>
                </a:solidFill>
                <a:latin typeface="微软雅黑" pitchFamily="34" charset="-122"/>
                <a:ea typeface="微软雅黑" pitchFamily="34" charset="-122"/>
              </a:rPr>
              <a:t>淬火</a:t>
            </a:r>
            <a:endParaRPr lang="en-US" altLang="zh-CN" sz="1400" dirty="0">
              <a:solidFill>
                <a:srgbClr val="558ED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1044575" y="3213100"/>
            <a:ext cx="38162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558ED5"/>
                </a:solidFill>
                <a:latin typeface="微软雅黑" pitchFamily="34" charset="-122"/>
                <a:ea typeface="微软雅黑" pitchFamily="34" charset="-122"/>
              </a:rPr>
              <a:t>铝棒</a:t>
            </a:r>
            <a:r>
              <a:rPr lang="zh-CN" altLang="en-US" sz="1400" b="1" dirty="0" smtClean="0">
                <a:solidFill>
                  <a:srgbClr val="558ED5"/>
                </a:solidFill>
                <a:latin typeface="微软雅黑" pitchFamily="34" charset="-122"/>
                <a:ea typeface="微软雅黑" pitchFamily="34" charset="-122"/>
              </a:rPr>
              <a:t>剥皮</a:t>
            </a:r>
            <a:endParaRPr lang="en-US" altLang="zh-CN" sz="1400" dirty="0">
              <a:solidFill>
                <a:srgbClr val="558ED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870" name="TextBox 11"/>
          <p:cNvSpPr txBox="1">
            <a:spLocks noChangeArrowheads="1"/>
          </p:cNvSpPr>
          <p:nvPr/>
        </p:nvSpPr>
        <p:spPr bwMode="auto">
          <a:xfrm>
            <a:off x="468501" y="332785"/>
            <a:ext cx="14157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挤压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型材装备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4" name="Picture 4" descr="2011_3_9_13_33_4_45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412875"/>
            <a:ext cx="3160712" cy="172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3" name="Picture 2" descr="d:\users\administrator\appdata\roaming\360se6\User Data\temp\1112a641b5e15d73cd5305de297be30e.jpg"/>
          <p:cNvPicPr>
            <a:picLocks noChangeAspect="1" noChangeArrowheads="1"/>
          </p:cNvPicPr>
          <p:nvPr/>
        </p:nvPicPr>
        <p:blipFill>
          <a:blip r:embed="rId3" cstate="print"/>
          <a:srcRect b="21088"/>
          <a:stretch>
            <a:fillRect/>
          </a:stretch>
        </p:blipFill>
        <p:spPr bwMode="auto">
          <a:xfrm>
            <a:off x="5940425" y="1343025"/>
            <a:ext cx="2947988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4" name="Picture 4" descr="d:\users\administrator\appdata\roaming\360se6\User Data\temp\%E6%8C%A4%E5%8E%8B%E6%9C%B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60475" y="3933825"/>
            <a:ext cx="3357563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425" y="4222750"/>
            <a:ext cx="3221038" cy="165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16"/>
          <p:cNvSpPr txBox="1">
            <a:spLocks noChangeArrowheads="1"/>
          </p:cNvSpPr>
          <p:nvPr/>
        </p:nvSpPr>
        <p:spPr bwMode="auto">
          <a:xfrm>
            <a:off x="5724525" y="3284539"/>
            <a:ext cx="360059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558ED5"/>
                </a:solidFill>
                <a:latin typeface="微软雅黑" pitchFamily="34" charset="-122"/>
                <a:ea typeface="微软雅黑" pitchFamily="34" charset="-122"/>
              </a:rPr>
              <a:t>切割</a:t>
            </a:r>
            <a:endParaRPr lang="en-US" altLang="zh-CN" sz="1400" dirty="0">
              <a:solidFill>
                <a:srgbClr val="558ED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3" name="矩形 8"/>
          <p:cNvSpPr>
            <a:spLocks noChangeArrowheads="1"/>
          </p:cNvSpPr>
          <p:nvPr/>
        </p:nvSpPr>
        <p:spPr bwMode="auto">
          <a:xfrm>
            <a:off x="755651" y="5734050"/>
            <a:ext cx="41051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558ED5"/>
                </a:solidFill>
                <a:latin typeface="微软雅黑" pitchFamily="34" charset="-122"/>
                <a:ea typeface="微软雅黑" pitchFamily="34" charset="-122"/>
              </a:rPr>
              <a:t>人工时效</a:t>
            </a:r>
            <a:endParaRPr lang="en-US" altLang="zh-CN" sz="1400" dirty="0">
              <a:solidFill>
                <a:srgbClr val="558ED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6" name="Text Box 16"/>
          <p:cNvSpPr txBox="1">
            <a:spLocks noChangeArrowheads="1"/>
          </p:cNvSpPr>
          <p:nvPr/>
        </p:nvSpPr>
        <p:spPr bwMode="auto">
          <a:xfrm>
            <a:off x="5724525" y="5805488"/>
            <a:ext cx="360059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558ED5"/>
                </a:solidFill>
                <a:latin typeface="微软雅黑" pitchFamily="34" charset="-122"/>
                <a:ea typeface="微软雅黑" pitchFamily="34" charset="-122"/>
              </a:rPr>
              <a:t>包装</a:t>
            </a:r>
            <a:endParaRPr lang="en-US" altLang="zh-CN" sz="1600" dirty="0">
              <a:solidFill>
                <a:srgbClr val="558ED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1116013" y="3213100"/>
            <a:ext cx="33127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558ED5"/>
                </a:solidFill>
                <a:latin typeface="微软雅黑" pitchFamily="34" charset="-122"/>
                <a:ea typeface="微软雅黑" pitchFamily="34" charset="-122"/>
              </a:rPr>
              <a:t>校直</a:t>
            </a:r>
            <a:endParaRPr lang="en-US" altLang="zh-CN" sz="1400" dirty="0">
              <a:solidFill>
                <a:srgbClr val="558ED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3933825"/>
            <a:ext cx="2754313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7" name="Picture 1" descr="F:\QQ接收件\校直_副本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1341438"/>
            <a:ext cx="2619375" cy="186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1339850"/>
            <a:ext cx="2895600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9" name="Picture 4" descr="d:\users\administrator\appdata\roaming\360se6\User Data\temp\796004094_201166147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3450" y="4076700"/>
            <a:ext cx="287337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68501" y="332785"/>
            <a:ext cx="14157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挤压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型材装备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6"/>
          <p:cNvSpPr txBox="1">
            <a:spLocks noChangeArrowheads="1"/>
          </p:cNvSpPr>
          <p:nvPr/>
        </p:nvSpPr>
        <p:spPr bwMode="auto">
          <a:xfrm>
            <a:off x="468501" y="404790"/>
            <a:ext cx="12105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机加工装备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Rectangle 31"/>
          <p:cNvSpPr>
            <a:spLocks noChangeArrowheads="1"/>
          </p:cNvSpPr>
          <p:nvPr/>
        </p:nvSpPr>
        <p:spPr bwMode="auto">
          <a:xfrm>
            <a:off x="1119965" y="2847622"/>
            <a:ext cx="1910929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5" name="Rectangle 32"/>
          <p:cNvSpPr>
            <a:spLocks noChangeArrowheads="1"/>
          </p:cNvSpPr>
          <p:nvPr/>
        </p:nvSpPr>
        <p:spPr bwMode="auto">
          <a:xfrm>
            <a:off x="716741" y="4631972"/>
            <a:ext cx="1457466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sz="1000">
              <a:solidFill>
                <a:srgbClr val="000000"/>
              </a:solidFill>
            </a:endParaRPr>
          </a:p>
        </p:txBody>
      </p:sp>
      <p:sp>
        <p:nvSpPr>
          <p:cNvPr id="16" name="Rectangle 35"/>
          <p:cNvSpPr>
            <a:spLocks noChangeArrowheads="1"/>
          </p:cNvSpPr>
          <p:nvPr/>
        </p:nvSpPr>
        <p:spPr bwMode="auto">
          <a:xfrm>
            <a:off x="7400116" y="5449535"/>
            <a:ext cx="143398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000000"/>
              </a:solidFill>
            </a:endParaRPr>
          </a:p>
          <a:p>
            <a:endParaRPr lang="zh-CN" altLang="en-US" sz="1000">
              <a:solidFill>
                <a:srgbClr val="000000"/>
              </a:solidFill>
            </a:endParaRPr>
          </a:p>
        </p:txBody>
      </p:sp>
      <p:sp>
        <p:nvSpPr>
          <p:cNvPr id="17" name="Text Box 40"/>
          <p:cNvSpPr txBox="1">
            <a:spLocks noChangeArrowheads="1"/>
          </p:cNvSpPr>
          <p:nvPr/>
        </p:nvSpPr>
        <p:spPr bwMode="auto">
          <a:xfrm>
            <a:off x="1962928" y="4217635"/>
            <a:ext cx="131117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sp>
        <p:nvSpPr>
          <p:cNvPr id="18" name="Text Box 41"/>
          <p:cNvSpPr txBox="1">
            <a:spLocks noChangeArrowheads="1"/>
          </p:cNvSpPr>
          <p:nvPr/>
        </p:nvSpPr>
        <p:spPr bwMode="auto">
          <a:xfrm>
            <a:off x="2153427" y="4295422"/>
            <a:ext cx="209499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sp>
        <p:nvSpPr>
          <p:cNvPr id="19" name="Text Box 42"/>
          <p:cNvSpPr txBox="1">
            <a:spLocks noChangeArrowheads="1"/>
          </p:cNvSpPr>
          <p:nvPr/>
        </p:nvSpPr>
        <p:spPr bwMode="auto">
          <a:xfrm>
            <a:off x="7046103" y="4252560"/>
            <a:ext cx="9752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pic>
        <p:nvPicPr>
          <p:cNvPr id="20" name="Picture 43" descr="haoshui1124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528" y="4074760"/>
            <a:ext cx="285714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44"/>
          <p:cNvSpPr>
            <a:spLocks noChangeArrowheads="1"/>
          </p:cNvSpPr>
          <p:nvPr/>
        </p:nvSpPr>
        <p:spPr bwMode="auto">
          <a:xfrm>
            <a:off x="1159653" y="3203897"/>
            <a:ext cx="2147724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zh-CN" altLang="en-US" sz="1600" dirty="0"/>
              <a:t>自动切割机</a:t>
            </a:r>
            <a:r>
              <a:rPr lang="en-US" altLang="zh-CN" sz="1600" dirty="0"/>
              <a:t>2</a:t>
            </a:r>
            <a:r>
              <a:rPr lang="zh-CN" altLang="en-US" sz="1600" dirty="0"/>
              <a:t>台</a:t>
            </a:r>
          </a:p>
        </p:txBody>
      </p:sp>
      <p:sp>
        <p:nvSpPr>
          <p:cNvPr id="22" name="Rectangle 48"/>
          <p:cNvSpPr>
            <a:spLocks noChangeArrowheads="1"/>
          </p:cNvSpPr>
          <p:nvPr/>
        </p:nvSpPr>
        <p:spPr bwMode="auto">
          <a:xfrm>
            <a:off x="4023503" y="3212080"/>
            <a:ext cx="2147724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zh-CN" altLang="en-US" sz="1600" dirty="0"/>
              <a:t>    LGMAZAK加工中心</a:t>
            </a:r>
            <a:r>
              <a:rPr lang="en-US" altLang="zh-CN" sz="1600" dirty="0"/>
              <a:t>4</a:t>
            </a:r>
            <a:r>
              <a:rPr lang="zh-CN" altLang="en-US" sz="1600" dirty="0"/>
              <a:t>台</a:t>
            </a:r>
          </a:p>
        </p:txBody>
      </p:sp>
      <p:sp>
        <p:nvSpPr>
          <p:cNvPr id="23" name="Rectangle 49"/>
          <p:cNvSpPr>
            <a:spLocks noChangeArrowheads="1"/>
          </p:cNvSpPr>
          <p:nvPr/>
        </p:nvSpPr>
        <p:spPr bwMode="auto">
          <a:xfrm>
            <a:off x="7524991" y="3212080"/>
            <a:ext cx="2147724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zh-CN" altLang="en-US" sz="1600" dirty="0"/>
              <a:t>美国哈斯加工中心</a:t>
            </a:r>
            <a:r>
              <a:rPr lang="en-US" altLang="zh-CN" sz="1600" dirty="0"/>
              <a:t>2</a:t>
            </a:r>
            <a:r>
              <a:rPr lang="zh-CN" altLang="en-US" sz="1600" dirty="0"/>
              <a:t>台</a:t>
            </a:r>
          </a:p>
        </p:txBody>
      </p:sp>
      <p:sp>
        <p:nvSpPr>
          <p:cNvPr id="24" name="Text Box 57"/>
          <p:cNvSpPr txBox="1">
            <a:spLocks noChangeArrowheads="1"/>
          </p:cNvSpPr>
          <p:nvPr/>
        </p:nvSpPr>
        <p:spPr bwMode="auto">
          <a:xfrm>
            <a:off x="7744284" y="5877170"/>
            <a:ext cx="230088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latin typeface="Calibri" pitchFamily="34" charset="0"/>
                <a:sym typeface="Calibri" pitchFamily="34" charset="0"/>
              </a:rPr>
              <a:t>韩国斗山车床</a:t>
            </a:r>
            <a:r>
              <a:rPr lang="en-US" altLang="zh-CN" dirty="0">
                <a:latin typeface="Calibri" pitchFamily="34" charset="0"/>
                <a:sym typeface="Calibri" pitchFamily="34" charset="0"/>
              </a:rPr>
              <a:t>20</a:t>
            </a:r>
            <a:r>
              <a:rPr lang="zh-CN" altLang="en-US" dirty="0">
                <a:latin typeface="Calibri" pitchFamily="34" charset="0"/>
                <a:sym typeface="Calibri" pitchFamily="34" charset="0"/>
              </a:rPr>
              <a:t>台</a:t>
            </a:r>
          </a:p>
        </p:txBody>
      </p:sp>
      <p:sp>
        <p:nvSpPr>
          <p:cNvPr id="25" name="Rectangle 58"/>
          <p:cNvSpPr>
            <a:spLocks noChangeArrowheads="1"/>
          </p:cNvSpPr>
          <p:nvPr/>
        </p:nvSpPr>
        <p:spPr bwMode="auto">
          <a:xfrm>
            <a:off x="886603" y="5730522"/>
            <a:ext cx="2131116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zh-CN" altLang="en-US" sz="1600"/>
              <a:t>自动超声清洗线</a:t>
            </a:r>
            <a:r>
              <a:rPr lang="en-US" altLang="zh-CN" sz="1600"/>
              <a:t>2</a:t>
            </a:r>
            <a:r>
              <a:rPr lang="zh-CN" altLang="en-US" sz="1600"/>
              <a:t>台</a:t>
            </a:r>
          </a:p>
        </p:txBody>
      </p:sp>
      <p:sp>
        <p:nvSpPr>
          <p:cNvPr id="26" name="Text Box 59"/>
          <p:cNvSpPr txBox="1">
            <a:spLocks noChangeArrowheads="1"/>
          </p:cNvSpPr>
          <p:nvPr/>
        </p:nvSpPr>
        <p:spPr bwMode="auto">
          <a:xfrm>
            <a:off x="3970419" y="5828640"/>
            <a:ext cx="254650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600" dirty="0"/>
              <a:t>韩国斗山加工中心</a:t>
            </a:r>
            <a:r>
              <a:rPr lang="en-US" altLang="zh-CN" sz="1600" dirty="0"/>
              <a:t>12</a:t>
            </a:r>
            <a:r>
              <a:rPr lang="zh-CN" altLang="en-US" sz="1600" dirty="0"/>
              <a:t>台</a:t>
            </a:r>
          </a:p>
        </p:txBody>
      </p:sp>
      <p:pic>
        <p:nvPicPr>
          <p:cNvPr id="27" name="Picture 21" descr="F:\工作文件\JINXI MACHINERY\公司介绍\新公司介绍\135339348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931" y="1052835"/>
            <a:ext cx="4248088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3" descr="DNM 41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256" t="3999" r="14951"/>
          <a:stretch>
            <a:fillRect/>
          </a:stretch>
        </p:blipFill>
        <p:spPr bwMode="auto">
          <a:xfrm>
            <a:off x="4068751" y="4005040"/>
            <a:ext cx="25085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6" descr="Lynx 23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971" y="4149050"/>
            <a:ext cx="3256010" cy="1605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0" descr="https://mazakfiles.blob.core.windows.net/web-site/image/machine/large/c8d2cd7a-d5d6-454f-bd28-408cb5659b0e/VCN535C_2_2104_%25e5%2589%25af%25e6%259c%25a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4716" y="1268849"/>
            <a:ext cx="3189133" cy="1828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1" descr="F:\工作文件\JINXI MACHINERY\公司介绍\新公司介绍\58a161f87b055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9295" b="21614"/>
          <a:stretch>
            <a:fillRect/>
          </a:stretch>
        </p:blipFill>
        <p:spPr bwMode="auto">
          <a:xfrm>
            <a:off x="396496" y="1340855"/>
            <a:ext cx="3066031" cy="18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6"/>
          <p:cNvSpPr txBox="1">
            <a:spLocks noChangeArrowheads="1"/>
          </p:cNvSpPr>
          <p:nvPr/>
        </p:nvSpPr>
        <p:spPr bwMode="auto">
          <a:xfrm>
            <a:off x="468501" y="404790"/>
            <a:ext cx="14157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表面处理装备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1506" name="Picture 2" descr="c:\users\u\appdata\roaming\360se6\User Data\temp\004gPe3Dty6FjDsXd2S2e&amp;6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2536" y="1268850"/>
            <a:ext cx="4182050" cy="3168220"/>
          </a:xfrm>
          <a:prstGeom prst="rect">
            <a:avLst/>
          </a:prstGeom>
          <a:noFill/>
        </p:spPr>
      </p:pic>
      <p:pic>
        <p:nvPicPr>
          <p:cNvPr id="21508" name="Picture 4" descr="c:\users\u\appdata\roaming\360se6\User Data\temp\efd83b59e27718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1221" y="1268850"/>
            <a:ext cx="4199248" cy="3152394"/>
          </a:xfrm>
          <a:prstGeom prst="rect">
            <a:avLst/>
          </a:prstGeom>
          <a:noFill/>
        </p:spPr>
      </p:pic>
      <p:sp>
        <p:nvSpPr>
          <p:cNvPr id="5" name="文本框 67"/>
          <p:cNvSpPr>
            <a:spLocks noChangeArrowheads="1"/>
          </p:cNvSpPr>
          <p:nvPr/>
        </p:nvSpPr>
        <p:spPr bwMode="auto">
          <a:xfrm>
            <a:off x="1188551" y="4941105"/>
            <a:ext cx="36722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2400" dirty="0" smtClean="0">
                <a:latin typeface="+mj-lt"/>
                <a:ea typeface="+mn-ea"/>
                <a:sym typeface="微软雅黑" pitchFamily="34" charset="-122"/>
              </a:rPr>
              <a:t>涂装生产线</a:t>
            </a:r>
            <a:endParaRPr lang="zh-CN" altLang="en-US" sz="2400" dirty="0">
              <a:latin typeface="+mj-lt"/>
              <a:ea typeface="+mn-ea"/>
              <a:sym typeface="微软雅黑" pitchFamily="34" charset="-122"/>
            </a:endParaRPr>
          </a:p>
        </p:txBody>
      </p:sp>
      <p:sp>
        <p:nvSpPr>
          <p:cNvPr id="6" name="文本框 67"/>
          <p:cNvSpPr>
            <a:spLocks noChangeArrowheads="1"/>
          </p:cNvSpPr>
          <p:nvPr/>
        </p:nvSpPr>
        <p:spPr bwMode="auto">
          <a:xfrm>
            <a:off x="6156896" y="4941105"/>
            <a:ext cx="36722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2400" dirty="0" smtClean="0">
                <a:latin typeface="+mj-lt"/>
                <a:ea typeface="+mn-ea"/>
                <a:sym typeface="微软雅黑" pitchFamily="34" charset="-122"/>
              </a:rPr>
              <a:t>表面处理生产线</a:t>
            </a:r>
            <a:endParaRPr lang="zh-CN" altLang="en-US" sz="2400" dirty="0">
              <a:latin typeface="+mj-lt"/>
              <a:ea typeface="+mn-ea"/>
              <a:sym typeface="微软雅黑" pitchFamily="34" charset="-122"/>
            </a:endParaRPr>
          </a:p>
        </p:txBody>
      </p:sp>
      <p:sp>
        <p:nvSpPr>
          <p:cNvPr id="7" name="直接连接符 21"/>
          <p:cNvSpPr>
            <a:spLocks noChangeShapeType="1"/>
          </p:cNvSpPr>
          <p:nvPr/>
        </p:nvSpPr>
        <p:spPr bwMode="auto">
          <a:xfrm>
            <a:off x="5508851" y="1844890"/>
            <a:ext cx="0" cy="2088145"/>
          </a:xfrm>
          <a:prstGeom prst="line">
            <a:avLst/>
          </a:prstGeom>
          <a:noFill/>
          <a:ln w="6350">
            <a:solidFill>
              <a:srgbClr val="E74C2E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文本框 1"/>
          <p:cNvSpPr>
            <a:spLocks noChangeArrowheads="1"/>
          </p:cNvSpPr>
          <p:nvPr/>
        </p:nvSpPr>
        <p:spPr bwMode="auto">
          <a:xfrm>
            <a:off x="142429" y="6473825"/>
            <a:ext cx="103187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第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19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页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8" name="文本框 101"/>
          <p:cNvSpPr>
            <a:spLocks noChangeArrowheads="1"/>
          </p:cNvSpPr>
          <p:nvPr/>
        </p:nvSpPr>
        <p:spPr bwMode="auto">
          <a:xfrm>
            <a:off x="216029" y="1967403"/>
            <a:ext cx="313248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396496" y="404790"/>
            <a:ext cx="14157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体系管理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能力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3553" name="Picture 1" descr="C:\Users\u\AppData\Roaming\Tencent\Users\582685958\QQ\WinTemp\RichOle\Q_XWRC[I]M9ITFOZL~TMM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0083" y="1341024"/>
            <a:ext cx="2957006" cy="4315213"/>
          </a:xfrm>
          <a:prstGeom prst="rect">
            <a:avLst/>
          </a:prstGeom>
          <a:noFill/>
        </p:spPr>
      </p:pic>
      <p:pic>
        <p:nvPicPr>
          <p:cNvPr id="23554" name="Picture 2" descr="C:\Users\u\AppData\Roaming\Tencent\Users\582685958\QQ\WinTemp\RichOle\KJHAB}BS0(TWT[ZLDB){%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4317" y="1340855"/>
            <a:ext cx="2786639" cy="4320300"/>
          </a:xfrm>
          <a:prstGeom prst="rect">
            <a:avLst/>
          </a:prstGeom>
          <a:noFill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991" y="1340854"/>
            <a:ext cx="2880200" cy="4320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组合 45"/>
          <p:cNvGrpSpPr>
            <a:grpSpLocks/>
          </p:cNvGrpSpPr>
          <p:nvPr/>
        </p:nvGrpSpPr>
        <p:grpSpPr bwMode="auto">
          <a:xfrm>
            <a:off x="752475" y="1628775"/>
            <a:ext cx="9569450" cy="4244975"/>
            <a:chOff x="752477" y="2041526"/>
            <a:chExt cx="7772402" cy="3448052"/>
          </a:xfrm>
        </p:grpSpPr>
        <p:grpSp>
          <p:nvGrpSpPr>
            <p:cNvPr id="47107" name="Group 63"/>
            <p:cNvGrpSpPr>
              <a:grpSpLocks/>
            </p:cNvGrpSpPr>
            <p:nvPr/>
          </p:nvGrpSpPr>
          <p:grpSpPr bwMode="auto">
            <a:xfrm>
              <a:off x="752477" y="2041526"/>
              <a:ext cx="7772402" cy="3448052"/>
              <a:chOff x="462" y="1657"/>
              <a:chExt cx="4896" cy="2172"/>
            </a:xfrm>
          </p:grpSpPr>
          <p:sp>
            <p:nvSpPr>
              <p:cNvPr id="47114" name="Freeform 64"/>
              <p:cNvSpPr>
                <a:spLocks noChangeArrowheads="1"/>
              </p:cNvSpPr>
              <p:nvPr/>
            </p:nvSpPr>
            <p:spPr bwMode="auto">
              <a:xfrm>
                <a:off x="577" y="1657"/>
                <a:ext cx="2842" cy="1250"/>
              </a:xfrm>
              <a:custGeom>
                <a:avLst/>
                <a:gdLst>
                  <a:gd name="T0" fmla="*/ 348 w 2842"/>
                  <a:gd name="T1" fmla="*/ 356 h 1250"/>
                  <a:gd name="T2" fmla="*/ 379 w 2842"/>
                  <a:gd name="T3" fmla="*/ 272 h 1250"/>
                  <a:gd name="T4" fmla="*/ 483 w 2842"/>
                  <a:gd name="T5" fmla="*/ 306 h 1250"/>
                  <a:gd name="T6" fmla="*/ 415 w 2842"/>
                  <a:gd name="T7" fmla="*/ 384 h 1250"/>
                  <a:gd name="T8" fmla="*/ 250 w 2842"/>
                  <a:gd name="T9" fmla="*/ 348 h 1250"/>
                  <a:gd name="T10" fmla="*/ 117 w 2842"/>
                  <a:gd name="T11" fmla="*/ 524 h 1250"/>
                  <a:gd name="T12" fmla="*/ 13 w 2842"/>
                  <a:gd name="T13" fmla="*/ 659 h 1250"/>
                  <a:gd name="T14" fmla="*/ 160 w 2842"/>
                  <a:gd name="T15" fmla="*/ 602 h 1250"/>
                  <a:gd name="T16" fmla="*/ 286 w 2842"/>
                  <a:gd name="T17" fmla="*/ 558 h 1250"/>
                  <a:gd name="T18" fmla="*/ 385 w 2842"/>
                  <a:gd name="T19" fmla="*/ 632 h 1250"/>
                  <a:gd name="T20" fmla="*/ 353 w 2842"/>
                  <a:gd name="T21" fmla="*/ 540 h 1250"/>
                  <a:gd name="T22" fmla="*/ 453 w 2842"/>
                  <a:gd name="T23" fmla="*/ 654 h 1250"/>
                  <a:gd name="T24" fmla="*/ 513 w 2842"/>
                  <a:gd name="T25" fmla="*/ 614 h 1250"/>
                  <a:gd name="T26" fmla="*/ 601 w 2842"/>
                  <a:gd name="T27" fmla="*/ 687 h 1250"/>
                  <a:gd name="T28" fmla="*/ 622 w 2842"/>
                  <a:gd name="T29" fmla="*/ 759 h 1250"/>
                  <a:gd name="T30" fmla="*/ 696 w 2842"/>
                  <a:gd name="T31" fmla="*/ 890 h 1250"/>
                  <a:gd name="T32" fmla="*/ 821 w 2842"/>
                  <a:gd name="T33" fmla="*/ 1044 h 1250"/>
                  <a:gd name="T34" fmla="*/ 967 w 2842"/>
                  <a:gd name="T35" fmla="*/ 879 h 1250"/>
                  <a:gd name="T36" fmla="*/ 849 w 2842"/>
                  <a:gd name="T37" fmla="*/ 836 h 1250"/>
                  <a:gd name="T38" fmla="*/ 957 w 2842"/>
                  <a:gd name="T39" fmla="*/ 848 h 1250"/>
                  <a:gd name="T40" fmla="*/ 1174 w 2842"/>
                  <a:gd name="T41" fmla="*/ 939 h 1250"/>
                  <a:gd name="T42" fmla="*/ 1266 w 2842"/>
                  <a:gd name="T43" fmla="*/ 1136 h 1250"/>
                  <a:gd name="T44" fmla="*/ 1309 w 2842"/>
                  <a:gd name="T45" fmla="*/ 999 h 1250"/>
                  <a:gd name="T46" fmla="*/ 1485 w 2842"/>
                  <a:gd name="T47" fmla="*/ 972 h 1250"/>
                  <a:gd name="T48" fmla="*/ 1557 w 2842"/>
                  <a:gd name="T49" fmla="*/ 1156 h 1250"/>
                  <a:gd name="T50" fmla="*/ 1624 w 2842"/>
                  <a:gd name="T51" fmla="*/ 1103 h 1250"/>
                  <a:gd name="T52" fmla="*/ 1668 w 2842"/>
                  <a:gd name="T53" fmla="*/ 920 h 1250"/>
                  <a:gd name="T54" fmla="*/ 1737 w 2842"/>
                  <a:gd name="T55" fmla="*/ 908 h 1250"/>
                  <a:gd name="T56" fmla="*/ 1861 w 2842"/>
                  <a:gd name="T57" fmla="*/ 794 h 1250"/>
                  <a:gd name="T58" fmla="*/ 1882 w 2842"/>
                  <a:gd name="T59" fmla="*/ 662 h 1250"/>
                  <a:gd name="T60" fmla="*/ 1867 w 2842"/>
                  <a:gd name="T61" fmla="*/ 602 h 1250"/>
                  <a:gd name="T62" fmla="*/ 1911 w 2842"/>
                  <a:gd name="T63" fmla="*/ 653 h 1250"/>
                  <a:gd name="T64" fmla="*/ 1959 w 2842"/>
                  <a:gd name="T65" fmla="*/ 624 h 1250"/>
                  <a:gd name="T66" fmla="*/ 2125 w 2842"/>
                  <a:gd name="T67" fmla="*/ 480 h 1250"/>
                  <a:gd name="T68" fmla="*/ 2116 w 2842"/>
                  <a:gd name="T69" fmla="*/ 335 h 1250"/>
                  <a:gd name="T70" fmla="*/ 2350 w 2842"/>
                  <a:gd name="T71" fmla="*/ 282 h 1250"/>
                  <a:gd name="T72" fmla="*/ 2421 w 2842"/>
                  <a:gd name="T73" fmla="*/ 300 h 1250"/>
                  <a:gd name="T74" fmla="*/ 2424 w 2842"/>
                  <a:gd name="T75" fmla="*/ 386 h 1250"/>
                  <a:gd name="T76" fmla="*/ 2569 w 2842"/>
                  <a:gd name="T77" fmla="*/ 300 h 1250"/>
                  <a:gd name="T78" fmla="*/ 2730 w 2842"/>
                  <a:gd name="T79" fmla="*/ 210 h 1250"/>
                  <a:gd name="T80" fmla="*/ 2788 w 2842"/>
                  <a:gd name="T81" fmla="*/ 185 h 1250"/>
                  <a:gd name="T82" fmla="*/ 2581 w 2842"/>
                  <a:gd name="T83" fmla="*/ 123 h 1250"/>
                  <a:gd name="T84" fmla="*/ 2412 w 2842"/>
                  <a:gd name="T85" fmla="*/ 119 h 1250"/>
                  <a:gd name="T86" fmla="*/ 2167 w 2842"/>
                  <a:gd name="T87" fmla="*/ 35 h 1250"/>
                  <a:gd name="T88" fmla="*/ 2094 w 2842"/>
                  <a:gd name="T89" fmla="*/ 101 h 1250"/>
                  <a:gd name="T90" fmla="*/ 1848 w 2842"/>
                  <a:gd name="T91" fmla="*/ 78 h 1250"/>
                  <a:gd name="T92" fmla="*/ 1660 w 2842"/>
                  <a:gd name="T93" fmla="*/ 29 h 1250"/>
                  <a:gd name="T94" fmla="*/ 1366 w 2842"/>
                  <a:gd name="T95" fmla="*/ 65 h 1250"/>
                  <a:gd name="T96" fmla="*/ 1203 w 2842"/>
                  <a:gd name="T97" fmla="*/ 93 h 1250"/>
                  <a:gd name="T98" fmla="*/ 1090 w 2842"/>
                  <a:gd name="T99" fmla="*/ 111 h 1250"/>
                  <a:gd name="T100" fmla="*/ 1044 w 2842"/>
                  <a:gd name="T101" fmla="*/ 113 h 1250"/>
                  <a:gd name="T102" fmla="*/ 913 w 2842"/>
                  <a:gd name="T103" fmla="*/ 156 h 1250"/>
                  <a:gd name="T104" fmla="*/ 720 w 2842"/>
                  <a:gd name="T105" fmla="*/ 194 h 1250"/>
                  <a:gd name="T106" fmla="*/ 669 w 2842"/>
                  <a:gd name="T107" fmla="*/ 188 h 1250"/>
                  <a:gd name="T108" fmla="*/ 501 w 2842"/>
                  <a:gd name="T109" fmla="*/ 105 h 1250"/>
                  <a:gd name="T110" fmla="*/ 289 w 2842"/>
                  <a:gd name="T111" fmla="*/ 198 h 1250"/>
                  <a:gd name="T112" fmla="*/ 222 w 2842"/>
                  <a:gd name="T113" fmla="*/ 248 h 125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842"/>
                  <a:gd name="T172" fmla="*/ 0 h 1250"/>
                  <a:gd name="T173" fmla="*/ 2842 w 2842"/>
                  <a:gd name="T174" fmla="*/ 1250 h 125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842" h="1250">
                    <a:moveTo>
                      <a:pt x="208" y="275"/>
                    </a:moveTo>
                    <a:cubicBezTo>
                      <a:pt x="213" y="291"/>
                      <a:pt x="212" y="310"/>
                      <a:pt x="228" y="315"/>
                    </a:cubicBezTo>
                    <a:cubicBezTo>
                      <a:pt x="235" y="336"/>
                      <a:pt x="253" y="320"/>
                      <a:pt x="273" y="316"/>
                    </a:cubicBezTo>
                    <a:cubicBezTo>
                      <a:pt x="284" y="300"/>
                      <a:pt x="284" y="301"/>
                      <a:pt x="301" y="312"/>
                    </a:cubicBezTo>
                    <a:cubicBezTo>
                      <a:pt x="308" y="315"/>
                      <a:pt x="301" y="331"/>
                      <a:pt x="304" y="336"/>
                    </a:cubicBezTo>
                    <a:cubicBezTo>
                      <a:pt x="307" y="341"/>
                      <a:pt x="319" y="340"/>
                      <a:pt x="322" y="345"/>
                    </a:cubicBezTo>
                    <a:cubicBezTo>
                      <a:pt x="325" y="350"/>
                      <a:pt x="321" y="366"/>
                      <a:pt x="325" y="368"/>
                    </a:cubicBezTo>
                    <a:cubicBezTo>
                      <a:pt x="336" y="367"/>
                      <a:pt x="339" y="362"/>
                      <a:pt x="348" y="356"/>
                    </a:cubicBezTo>
                    <a:cubicBezTo>
                      <a:pt x="354" y="353"/>
                      <a:pt x="362" y="360"/>
                      <a:pt x="366" y="359"/>
                    </a:cubicBezTo>
                    <a:cubicBezTo>
                      <a:pt x="370" y="358"/>
                      <a:pt x="367" y="352"/>
                      <a:pt x="370" y="347"/>
                    </a:cubicBezTo>
                    <a:cubicBezTo>
                      <a:pt x="376" y="339"/>
                      <a:pt x="385" y="328"/>
                      <a:pt x="385" y="328"/>
                    </a:cubicBezTo>
                    <a:cubicBezTo>
                      <a:pt x="390" y="324"/>
                      <a:pt x="381" y="318"/>
                      <a:pt x="384" y="314"/>
                    </a:cubicBezTo>
                    <a:cubicBezTo>
                      <a:pt x="387" y="310"/>
                      <a:pt x="402" y="308"/>
                      <a:pt x="405" y="303"/>
                    </a:cubicBezTo>
                    <a:cubicBezTo>
                      <a:pt x="408" y="298"/>
                      <a:pt x="408" y="288"/>
                      <a:pt x="405" y="285"/>
                    </a:cubicBezTo>
                    <a:cubicBezTo>
                      <a:pt x="402" y="282"/>
                      <a:pt x="391" y="290"/>
                      <a:pt x="387" y="288"/>
                    </a:cubicBezTo>
                    <a:cubicBezTo>
                      <a:pt x="383" y="281"/>
                      <a:pt x="379" y="272"/>
                      <a:pt x="379" y="272"/>
                    </a:cubicBezTo>
                    <a:cubicBezTo>
                      <a:pt x="389" y="257"/>
                      <a:pt x="388" y="260"/>
                      <a:pt x="401" y="248"/>
                    </a:cubicBezTo>
                    <a:cubicBezTo>
                      <a:pt x="434" y="219"/>
                      <a:pt x="412" y="227"/>
                      <a:pt x="441" y="220"/>
                    </a:cubicBezTo>
                    <a:cubicBezTo>
                      <a:pt x="468" y="193"/>
                      <a:pt x="441" y="194"/>
                      <a:pt x="497" y="200"/>
                    </a:cubicBezTo>
                    <a:cubicBezTo>
                      <a:pt x="492" y="208"/>
                      <a:pt x="486" y="216"/>
                      <a:pt x="481" y="224"/>
                    </a:cubicBezTo>
                    <a:cubicBezTo>
                      <a:pt x="476" y="232"/>
                      <a:pt x="450" y="242"/>
                      <a:pt x="450" y="242"/>
                    </a:cubicBezTo>
                    <a:cubicBezTo>
                      <a:pt x="441" y="268"/>
                      <a:pt x="434" y="282"/>
                      <a:pt x="473" y="292"/>
                    </a:cubicBezTo>
                    <a:cubicBezTo>
                      <a:pt x="506" y="287"/>
                      <a:pt x="532" y="284"/>
                      <a:pt x="565" y="288"/>
                    </a:cubicBezTo>
                    <a:cubicBezTo>
                      <a:pt x="556" y="322"/>
                      <a:pt x="520" y="304"/>
                      <a:pt x="483" y="306"/>
                    </a:cubicBezTo>
                    <a:cubicBezTo>
                      <a:pt x="468" y="312"/>
                      <a:pt x="487" y="320"/>
                      <a:pt x="487" y="327"/>
                    </a:cubicBezTo>
                    <a:cubicBezTo>
                      <a:pt x="487" y="334"/>
                      <a:pt x="487" y="347"/>
                      <a:pt x="484" y="348"/>
                    </a:cubicBezTo>
                    <a:cubicBezTo>
                      <a:pt x="481" y="349"/>
                      <a:pt x="476" y="338"/>
                      <a:pt x="471" y="333"/>
                    </a:cubicBezTo>
                    <a:cubicBezTo>
                      <a:pt x="466" y="328"/>
                      <a:pt x="460" y="316"/>
                      <a:pt x="456" y="315"/>
                    </a:cubicBezTo>
                    <a:cubicBezTo>
                      <a:pt x="452" y="314"/>
                      <a:pt x="451" y="324"/>
                      <a:pt x="448" y="329"/>
                    </a:cubicBezTo>
                    <a:cubicBezTo>
                      <a:pt x="442" y="336"/>
                      <a:pt x="437" y="338"/>
                      <a:pt x="436" y="345"/>
                    </a:cubicBezTo>
                    <a:cubicBezTo>
                      <a:pt x="435" y="352"/>
                      <a:pt x="445" y="365"/>
                      <a:pt x="442" y="371"/>
                    </a:cubicBezTo>
                    <a:cubicBezTo>
                      <a:pt x="439" y="377"/>
                      <a:pt x="422" y="383"/>
                      <a:pt x="415" y="384"/>
                    </a:cubicBezTo>
                    <a:cubicBezTo>
                      <a:pt x="408" y="385"/>
                      <a:pt x="406" y="381"/>
                      <a:pt x="401" y="380"/>
                    </a:cubicBezTo>
                    <a:cubicBezTo>
                      <a:pt x="389" y="388"/>
                      <a:pt x="397" y="376"/>
                      <a:pt x="384" y="377"/>
                    </a:cubicBezTo>
                    <a:cubicBezTo>
                      <a:pt x="376" y="378"/>
                      <a:pt x="365" y="388"/>
                      <a:pt x="355" y="389"/>
                    </a:cubicBezTo>
                    <a:cubicBezTo>
                      <a:pt x="345" y="390"/>
                      <a:pt x="334" y="384"/>
                      <a:pt x="324" y="384"/>
                    </a:cubicBezTo>
                    <a:cubicBezTo>
                      <a:pt x="312" y="383"/>
                      <a:pt x="303" y="394"/>
                      <a:pt x="292" y="390"/>
                    </a:cubicBezTo>
                    <a:cubicBezTo>
                      <a:pt x="286" y="382"/>
                      <a:pt x="281" y="378"/>
                      <a:pt x="280" y="368"/>
                    </a:cubicBezTo>
                    <a:cubicBezTo>
                      <a:pt x="279" y="358"/>
                      <a:pt x="293" y="333"/>
                      <a:pt x="288" y="330"/>
                    </a:cubicBezTo>
                    <a:cubicBezTo>
                      <a:pt x="283" y="327"/>
                      <a:pt x="254" y="338"/>
                      <a:pt x="250" y="348"/>
                    </a:cubicBezTo>
                    <a:cubicBezTo>
                      <a:pt x="244" y="356"/>
                      <a:pt x="266" y="380"/>
                      <a:pt x="262" y="388"/>
                    </a:cubicBezTo>
                    <a:cubicBezTo>
                      <a:pt x="258" y="396"/>
                      <a:pt x="236" y="392"/>
                      <a:pt x="224" y="398"/>
                    </a:cubicBezTo>
                    <a:cubicBezTo>
                      <a:pt x="196" y="416"/>
                      <a:pt x="214" y="417"/>
                      <a:pt x="193" y="424"/>
                    </a:cubicBezTo>
                    <a:cubicBezTo>
                      <a:pt x="177" y="440"/>
                      <a:pt x="144" y="462"/>
                      <a:pt x="123" y="455"/>
                    </a:cubicBezTo>
                    <a:cubicBezTo>
                      <a:pt x="109" y="463"/>
                      <a:pt x="121" y="474"/>
                      <a:pt x="114" y="477"/>
                    </a:cubicBezTo>
                    <a:cubicBezTo>
                      <a:pt x="107" y="480"/>
                      <a:pt x="87" y="468"/>
                      <a:pt x="81" y="470"/>
                    </a:cubicBezTo>
                    <a:cubicBezTo>
                      <a:pt x="75" y="472"/>
                      <a:pt x="71" y="479"/>
                      <a:pt x="77" y="488"/>
                    </a:cubicBezTo>
                    <a:cubicBezTo>
                      <a:pt x="97" y="501"/>
                      <a:pt x="109" y="499"/>
                      <a:pt x="117" y="524"/>
                    </a:cubicBezTo>
                    <a:cubicBezTo>
                      <a:pt x="122" y="533"/>
                      <a:pt x="118" y="553"/>
                      <a:pt x="114" y="558"/>
                    </a:cubicBezTo>
                    <a:cubicBezTo>
                      <a:pt x="110" y="563"/>
                      <a:pt x="101" y="555"/>
                      <a:pt x="94" y="555"/>
                    </a:cubicBezTo>
                    <a:cubicBezTo>
                      <a:pt x="87" y="555"/>
                      <a:pt x="82" y="555"/>
                      <a:pt x="69" y="555"/>
                    </a:cubicBezTo>
                    <a:cubicBezTo>
                      <a:pt x="53" y="561"/>
                      <a:pt x="24" y="548"/>
                      <a:pt x="15" y="554"/>
                    </a:cubicBezTo>
                    <a:cubicBezTo>
                      <a:pt x="6" y="560"/>
                      <a:pt x="13" y="582"/>
                      <a:pt x="13" y="590"/>
                    </a:cubicBezTo>
                    <a:cubicBezTo>
                      <a:pt x="12" y="598"/>
                      <a:pt x="16" y="592"/>
                      <a:pt x="18" y="605"/>
                    </a:cubicBezTo>
                    <a:cubicBezTo>
                      <a:pt x="16" y="611"/>
                      <a:pt x="2" y="615"/>
                      <a:pt x="1" y="624"/>
                    </a:cubicBezTo>
                    <a:cubicBezTo>
                      <a:pt x="0" y="633"/>
                      <a:pt x="9" y="651"/>
                      <a:pt x="13" y="659"/>
                    </a:cubicBezTo>
                    <a:cubicBezTo>
                      <a:pt x="17" y="667"/>
                      <a:pt x="20" y="671"/>
                      <a:pt x="24" y="672"/>
                    </a:cubicBezTo>
                    <a:cubicBezTo>
                      <a:pt x="28" y="675"/>
                      <a:pt x="28" y="665"/>
                      <a:pt x="37" y="665"/>
                    </a:cubicBezTo>
                    <a:cubicBezTo>
                      <a:pt x="41" y="665"/>
                      <a:pt x="42" y="671"/>
                      <a:pt x="49" y="672"/>
                    </a:cubicBezTo>
                    <a:cubicBezTo>
                      <a:pt x="56" y="673"/>
                      <a:pt x="65" y="674"/>
                      <a:pt x="78" y="671"/>
                    </a:cubicBezTo>
                    <a:cubicBezTo>
                      <a:pt x="91" y="668"/>
                      <a:pt x="120" y="664"/>
                      <a:pt x="130" y="656"/>
                    </a:cubicBezTo>
                    <a:cubicBezTo>
                      <a:pt x="142" y="641"/>
                      <a:pt x="137" y="633"/>
                      <a:pt x="139" y="624"/>
                    </a:cubicBezTo>
                    <a:cubicBezTo>
                      <a:pt x="141" y="615"/>
                      <a:pt x="141" y="607"/>
                      <a:pt x="144" y="603"/>
                    </a:cubicBezTo>
                    <a:cubicBezTo>
                      <a:pt x="147" y="599"/>
                      <a:pt x="153" y="605"/>
                      <a:pt x="160" y="602"/>
                    </a:cubicBezTo>
                    <a:cubicBezTo>
                      <a:pt x="167" y="599"/>
                      <a:pt x="183" y="589"/>
                      <a:pt x="187" y="582"/>
                    </a:cubicBezTo>
                    <a:cubicBezTo>
                      <a:pt x="193" y="578"/>
                      <a:pt x="180" y="567"/>
                      <a:pt x="183" y="563"/>
                    </a:cubicBezTo>
                    <a:cubicBezTo>
                      <a:pt x="186" y="559"/>
                      <a:pt x="200" y="556"/>
                      <a:pt x="205" y="557"/>
                    </a:cubicBezTo>
                    <a:cubicBezTo>
                      <a:pt x="210" y="558"/>
                      <a:pt x="210" y="566"/>
                      <a:pt x="213" y="568"/>
                    </a:cubicBezTo>
                    <a:cubicBezTo>
                      <a:pt x="216" y="569"/>
                      <a:pt x="220" y="573"/>
                      <a:pt x="226" y="570"/>
                    </a:cubicBezTo>
                    <a:cubicBezTo>
                      <a:pt x="232" y="567"/>
                      <a:pt x="243" y="557"/>
                      <a:pt x="250" y="552"/>
                    </a:cubicBezTo>
                    <a:cubicBezTo>
                      <a:pt x="259" y="552"/>
                      <a:pt x="262" y="538"/>
                      <a:pt x="270" y="542"/>
                    </a:cubicBezTo>
                    <a:cubicBezTo>
                      <a:pt x="276" y="543"/>
                      <a:pt x="282" y="553"/>
                      <a:pt x="286" y="558"/>
                    </a:cubicBezTo>
                    <a:cubicBezTo>
                      <a:pt x="290" y="563"/>
                      <a:pt x="283" y="567"/>
                      <a:pt x="295" y="575"/>
                    </a:cubicBezTo>
                    <a:cubicBezTo>
                      <a:pt x="315" y="596"/>
                      <a:pt x="324" y="597"/>
                      <a:pt x="357" y="604"/>
                    </a:cubicBezTo>
                    <a:cubicBezTo>
                      <a:pt x="371" y="625"/>
                      <a:pt x="379" y="633"/>
                      <a:pt x="354" y="639"/>
                    </a:cubicBezTo>
                    <a:cubicBezTo>
                      <a:pt x="351" y="646"/>
                      <a:pt x="332" y="636"/>
                      <a:pt x="327" y="639"/>
                    </a:cubicBezTo>
                    <a:cubicBezTo>
                      <a:pt x="322" y="642"/>
                      <a:pt x="321" y="654"/>
                      <a:pt x="325" y="659"/>
                    </a:cubicBezTo>
                    <a:cubicBezTo>
                      <a:pt x="329" y="664"/>
                      <a:pt x="347" y="672"/>
                      <a:pt x="354" y="671"/>
                    </a:cubicBezTo>
                    <a:cubicBezTo>
                      <a:pt x="361" y="670"/>
                      <a:pt x="364" y="662"/>
                      <a:pt x="369" y="656"/>
                    </a:cubicBezTo>
                    <a:cubicBezTo>
                      <a:pt x="376" y="649"/>
                      <a:pt x="380" y="640"/>
                      <a:pt x="385" y="632"/>
                    </a:cubicBezTo>
                    <a:cubicBezTo>
                      <a:pt x="389" y="626"/>
                      <a:pt x="384" y="623"/>
                      <a:pt x="387" y="620"/>
                    </a:cubicBezTo>
                    <a:cubicBezTo>
                      <a:pt x="390" y="617"/>
                      <a:pt x="411" y="620"/>
                      <a:pt x="405" y="614"/>
                    </a:cubicBezTo>
                    <a:cubicBezTo>
                      <a:pt x="398" y="592"/>
                      <a:pt x="371" y="596"/>
                      <a:pt x="353" y="584"/>
                    </a:cubicBezTo>
                    <a:cubicBezTo>
                      <a:pt x="350" y="580"/>
                      <a:pt x="348" y="575"/>
                      <a:pt x="345" y="572"/>
                    </a:cubicBezTo>
                    <a:cubicBezTo>
                      <a:pt x="342" y="569"/>
                      <a:pt x="336" y="568"/>
                      <a:pt x="333" y="564"/>
                    </a:cubicBezTo>
                    <a:cubicBezTo>
                      <a:pt x="327" y="557"/>
                      <a:pt x="317" y="540"/>
                      <a:pt x="317" y="540"/>
                    </a:cubicBezTo>
                    <a:cubicBezTo>
                      <a:pt x="318" y="535"/>
                      <a:pt x="328" y="524"/>
                      <a:pt x="334" y="524"/>
                    </a:cubicBezTo>
                    <a:cubicBezTo>
                      <a:pt x="340" y="524"/>
                      <a:pt x="349" y="535"/>
                      <a:pt x="353" y="540"/>
                    </a:cubicBezTo>
                    <a:cubicBezTo>
                      <a:pt x="357" y="542"/>
                      <a:pt x="354" y="549"/>
                      <a:pt x="357" y="552"/>
                    </a:cubicBezTo>
                    <a:cubicBezTo>
                      <a:pt x="363" y="555"/>
                      <a:pt x="383" y="571"/>
                      <a:pt x="390" y="572"/>
                    </a:cubicBezTo>
                    <a:cubicBezTo>
                      <a:pt x="397" y="573"/>
                      <a:pt x="398" y="558"/>
                      <a:pt x="401" y="560"/>
                    </a:cubicBezTo>
                    <a:cubicBezTo>
                      <a:pt x="404" y="568"/>
                      <a:pt x="401" y="581"/>
                      <a:pt x="409" y="584"/>
                    </a:cubicBezTo>
                    <a:cubicBezTo>
                      <a:pt x="417" y="587"/>
                      <a:pt x="433" y="592"/>
                      <a:pt x="433" y="592"/>
                    </a:cubicBezTo>
                    <a:cubicBezTo>
                      <a:pt x="437" y="597"/>
                      <a:pt x="416" y="601"/>
                      <a:pt x="415" y="608"/>
                    </a:cubicBezTo>
                    <a:cubicBezTo>
                      <a:pt x="414" y="615"/>
                      <a:pt x="423" y="628"/>
                      <a:pt x="429" y="636"/>
                    </a:cubicBezTo>
                    <a:cubicBezTo>
                      <a:pt x="433" y="644"/>
                      <a:pt x="450" y="649"/>
                      <a:pt x="453" y="654"/>
                    </a:cubicBezTo>
                    <a:cubicBezTo>
                      <a:pt x="456" y="659"/>
                      <a:pt x="447" y="667"/>
                      <a:pt x="450" y="669"/>
                    </a:cubicBezTo>
                    <a:cubicBezTo>
                      <a:pt x="453" y="671"/>
                      <a:pt x="471" y="671"/>
                      <a:pt x="474" y="669"/>
                    </a:cubicBezTo>
                    <a:cubicBezTo>
                      <a:pt x="479" y="667"/>
                      <a:pt x="466" y="660"/>
                      <a:pt x="466" y="656"/>
                    </a:cubicBezTo>
                    <a:cubicBezTo>
                      <a:pt x="468" y="652"/>
                      <a:pt x="484" y="647"/>
                      <a:pt x="484" y="642"/>
                    </a:cubicBezTo>
                    <a:cubicBezTo>
                      <a:pt x="484" y="637"/>
                      <a:pt x="471" y="631"/>
                      <a:pt x="469" y="626"/>
                    </a:cubicBezTo>
                    <a:cubicBezTo>
                      <a:pt x="467" y="621"/>
                      <a:pt x="466" y="618"/>
                      <a:pt x="472" y="614"/>
                    </a:cubicBezTo>
                    <a:cubicBezTo>
                      <a:pt x="478" y="610"/>
                      <a:pt x="497" y="603"/>
                      <a:pt x="504" y="603"/>
                    </a:cubicBezTo>
                    <a:cubicBezTo>
                      <a:pt x="510" y="603"/>
                      <a:pt x="512" y="610"/>
                      <a:pt x="513" y="614"/>
                    </a:cubicBezTo>
                    <a:cubicBezTo>
                      <a:pt x="514" y="618"/>
                      <a:pt x="507" y="625"/>
                      <a:pt x="510" y="629"/>
                    </a:cubicBezTo>
                    <a:cubicBezTo>
                      <a:pt x="513" y="633"/>
                      <a:pt x="528" y="635"/>
                      <a:pt x="529" y="638"/>
                    </a:cubicBezTo>
                    <a:cubicBezTo>
                      <a:pt x="532" y="642"/>
                      <a:pt x="517" y="645"/>
                      <a:pt x="517" y="650"/>
                    </a:cubicBezTo>
                    <a:cubicBezTo>
                      <a:pt x="518" y="655"/>
                      <a:pt x="525" y="661"/>
                      <a:pt x="532" y="666"/>
                    </a:cubicBezTo>
                    <a:cubicBezTo>
                      <a:pt x="542" y="669"/>
                      <a:pt x="547" y="679"/>
                      <a:pt x="558" y="680"/>
                    </a:cubicBezTo>
                    <a:cubicBezTo>
                      <a:pt x="567" y="683"/>
                      <a:pt x="567" y="668"/>
                      <a:pt x="582" y="666"/>
                    </a:cubicBezTo>
                    <a:cubicBezTo>
                      <a:pt x="589" y="666"/>
                      <a:pt x="597" y="674"/>
                      <a:pt x="600" y="678"/>
                    </a:cubicBezTo>
                    <a:cubicBezTo>
                      <a:pt x="603" y="682"/>
                      <a:pt x="602" y="683"/>
                      <a:pt x="601" y="687"/>
                    </a:cubicBezTo>
                    <a:cubicBezTo>
                      <a:pt x="600" y="691"/>
                      <a:pt x="590" y="698"/>
                      <a:pt x="592" y="701"/>
                    </a:cubicBezTo>
                    <a:cubicBezTo>
                      <a:pt x="594" y="704"/>
                      <a:pt x="608" y="708"/>
                      <a:pt x="613" y="707"/>
                    </a:cubicBezTo>
                    <a:cubicBezTo>
                      <a:pt x="618" y="706"/>
                      <a:pt x="621" y="699"/>
                      <a:pt x="621" y="695"/>
                    </a:cubicBezTo>
                    <a:cubicBezTo>
                      <a:pt x="621" y="691"/>
                      <a:pt x="612" y="688"/>
                      <a:pt x="613" y="684"/>
                    </a:cubicBezTo>
                    <a:cubicBezTo>
                      <a:pt x="614" y="680"/>
                      <a:pt x="622" y="674"/>
                      <a:pt x="628" y="672"/>
                    </a:cubicBezTo>
                    <a:cubicBezTo>
                      <a:pt x="634" y="670"/>
                      <a:pt x="647" y="664"/>
                      <a:pt x="648" y="674"/>
                    </a:cubicBezTo>
                    <a:cubicBezTo>
                      <a:pt x="647" y="695"/>
                      <a:pt x="651" y="705"/>
                      <a:pt x="637" y="731"/>
                    </a:cubicBezTo>
                    <a:cubicBezTo>
                      <a:pt x="634" y="745"/>
                      <a:pt x="630" y="747"/>
                      <a:pt x="622" y="759"/>
                    </a:cubicBezTo>
                    <a:cubicBezTo>
                      <a:pt x="619" y="763"/>
                      <a:pt x="613" y="780"/>
                      <a:pt x="613" y="780"/>
                    </a:cubicBezTo>
                    <a:cubicBezTo>
                      <a:pt x="615" y="789"/>
                      <a:pt x="623" y="812"/>
                      <a:pt x="628" y="813"/>
                    </a:cubicBezTo>
                    <a:cubicBezTo>
                      <a:pt x="633" y="814"/>
                      <a:pt x="638" y="786"/>
                      <a:pt x="642" y="789"/>
                    </a:cubicBezTo>
                    <a:cubicBezTo>
                      <a:pt x="646" y="792"/>
                      <a:pt x="649" y="823"/>
                      <a:pt x="651" y="833"/>
                    </a:cubicBezTo>
                    <a:cubicBezTo>
                      <a:pt x="653" y="843"/>
                      <a:pt x="650" y="845"/>
                      <a:pt x="653" y="848"/>
                    </a:cubicBezTo>
                    <a:cubicBezTo>
                      <a:pt x="655" y="855"/>
                      <a:pt x="660" y="847"/>
                      <a:pt x="667" y="851"/>
                    </a:cubicBezTo>
                    <a:cubicBezTo>
                      <a:pt x="674" y="855"/>
                      <a:pt x="668" y="873"/>
                      <a:pt x="676" y="876"/>
                    </a:cubicBezTo>
                    <a:cubicBezTo>
                      <a:pt x="680" y="877"/>
                      <a:pt x="696" y="890"/>
                      <a:pt x="696" y="890"/>
                    </a:cubicBezTo>
                    <a:cubicBezTo>
                      <a:pt x="702" y="898"/>
                      <a:pt x="684" y="904"/>
                      <a:pt x="691" y="917"/>
                    </a:cubicBezTo>
                    <a:cubicBezTo>
                      <a:pt x="696" y="929"/>
                      <a:pt x="721" y="950"/>
                      <a:pt x="727" y="960"/>
                    </a:cubicBezTo>
                    <a:cubicBezTo>
                      <a:pt x="735" y="970"/>
                      <a:pt x="721" y="969"/>
                      <a:pt x="727" y="978"/>
                    </a:cubicBezTo>
                    <a:cubicBezTo>
                      <a:pt x="731" y="981"/>
                      <a:pt x="746" y="977"/>
                      <a:pt x="751" y="981"/>
                    </a:cubicBezTo>
                    <a:cubicBezTo>
                      <a:pt x="756" y="985"/>
                      <a:pt x="757" y="993"/>
                      <a:pt x="759" y="1005"/>
                    </a:cubicBezTo>
                    <a:cubicBezTo>
                      <a:pt x="739" y="1019"/>
                      <a:pt x="755" y="1045"/>
                      <a:pt x="765" y="1056"/>
                    </a:cubicBezTo>
                    <a:cubicBezTo>
                      <a:pt x="771" y="1064"/>
                      <a:pt x="787" y="1046"/>
                      <a:pt x="796" y="1044"/>
                    </a:cubicBezTo>
                    <a:cubicBezTo>
                      <a:pt x="805" y="1042"/>
                      <a:pt x="811" y="1047"/>
                      <a:pt x="821" y="1044"/>
                    </a:cubicBezTo>
                    <a:cubicBezTo>
                      <a:pt x="840" y="1031"/>
                      <a:pt x="828" y="1038"/>
                      <a:pt x="857" y="1028"/>
                    </a:cubicBezTo>
                    <a:cubicBezTo>
                      <a:pt x="907" y="1011"/>
                      <a:pt x="862" y="1017"/>
                      <a:pt x="893" y="1000"/>
                    </a:cubicBezTo>
                    <a:cubicBezTo>
                      <a:pt x="902" y="993"/>
                      <a:pt x="901" y="1001"/>
                      <a:pt x="913" y="993"/>
                    </a:cubicBezTo>
                    <a:cubicBezTo>
                      <a:pt x="919" y="988"/>
                      <a:pt x="922" y="979"/>
                      <a:pt x="930" y="972"/>
                    </a:cubicBezTo>
                    <a:cubicBezTo>
                      <a:pt x="938" y="965"/>
                      <a:pt x="958" y="960"/>
                      <a:pt x="964" y="953"/>
                    </a:cubicBezTo>
                    <a:cubicBezTo>
                      <a:pt x="970" y="946"/>
                      <a:pt x="962" y="940"/>
                      <a:pt x="967" y="932"/>
                    </a:cubicBezTo>
                    <a:cubicBezTo>
                      <a:pt x="979" y="919"/>
                      <a:pt x="996" y="910"/>
                      <a:pt x="993" y="903"/>
                    </a:cubicBezTo>
                    <a:cubicBezTo>
                      <a:pt x="993" y="894"/>
                      <a:pt x="975" y="884"/>
                      <a:pt x="967" y="879"/>
                    </a:cubicBezTo>
                    <a:cubicBezTo>
                      <a:pt x="960" y="872"/>
                      <a:pt x="952" y="877"/>
                      <a:pt x="946" y="872"/>
                    </a:cubicBezTo>
                    <a:cubicBezTo>
                      <a:pt x="940" y="867"/>
                      <a:pt x="938" y="849"/>
                      <a:pt x="933" y="848"/>
                    </a:cubicBezTo>
                    <a:cubicBezTo>
                      <a:pt x="928" y="847"/>
                      <a:pt x="926" y="861"/>
                      <a:pt x="917" y="864"/>
                    </a:cubicBezTo>
                    <a:cubicBezTo>
                      <a:pt x="907" y="867"/>
                      <a:pt x="887" y="869"/>
                      <a:pt x="876" y="864"/>
                    </a:cubicBezTo>
                    <a:cubicBezTo>
                      <a:pt x="870" y="862"/>
                      <a:pt x="884" y="855"/>
                      <a:pt x="883" y="851"/>
                    </a:cubicBezTo>
                    <a:cubicBezTo>
                      <a:pt x="882" y="847"/>
                      <a:pt x="874" y="840"/>
                      <a:pt x="870" y="840"/>
                    </a:cubicBezTo>
                    <a:cubicBezTo>
                      <a:pt x="866" y="840"/>
                      <a:pt x="864" y="852"/>
                      <a:pt x="861" y="851"/>
                    </a:cubicBezTo>
                    <a:cubicBezTo>
                      <a:pt x="858" y="850"/>
                      <a:pt x="854" y="842"/>
                      <a:pt x="849" y="836"/>
                    </a:cubicBezTo>
                    <a:cubicBezTo>
                      <a:pt x="844" y="828"/>
                      <a:pt x="834" y="824"/>
                      <a:pt x="829" y="816"/>
                    </a:cubicBezTo>
                    <a:cubicBezTo>
                      <a:pt x="825" y="809"/>
                      <a:pt x="821" y="792"/>
                      <a:pt x="821" y="792"/>
                    </a:cubicBezTo>
                    <a:cubicBezTo>
                      <a:pt x="832" y="776"/>
                      <a:pt x="836" y="773"/>
                      <a:pt x="853" y="784"/>
                    </a:cubicBezTo>
                    <a:cubicBezTo>
                      <a:pt x="862" y="798"/>
                      <a:pt x="867" y="811"/>
                      <a:pt x="883" y="816"/>
                    </a:cubicBezTo>
                    <a:cubicBezTo>
                      <a:pt x="891" y="819"/>
                      <a:pt x="907" y="836"/>
                      <a:pt x="919" y="837"/>
                    </a:cubicBezTo>
                    <a:cubicBezTo>
                      <a:pt x="928" y="838"/>
                      <a:pt x="931" y="823"/>
                      <a:pt x="937" y="821"/>
                    </a:cubicBezTo>
                    <a:cubicBezTo>
                      <a:pt x="943" y="819"/>
                      <a:pt x="950" y="820"/>
                      <a:pt x="953" y="824"/>
                    </a:cubicBezTo>
                    <a:cubicBezTo>
                      <a:pt x="960" y="827"/>
                      <a:pt x="949" y="846"/>
                      <a:pt x="957" y="848"/>
                    </a:cubicBezTo>
                    <a:cubicBezTo>
                      <a:pt x="966" y="853"/>
                      <a:pt x="995" y="859"/>
                      <a:pt x="1012" y="860"/>
                    </a:cubicBezTo>
                    <a:cubicBezTo>
                      <a:pt x="1029" y="861"/>
                      <a:pt x="1046" y="853"/>
                      <a:pt x="1057" y="852"/>
                    </a:cubicBezTo>
                    <a:cubicBezTo>
                      <a:pt x="1064" y="853"/>
                      <a:pt x="1071" y="853"/>
                      <a:pt x="1077" y="856"/>
                    </a:cubicBezTo>
                    <a:cubicBezTo>
                      <a:pt x="1082" y="859"/>
                      <a:pt x="1081" y="836"/>
                      <a:pt x="1086" y="843"/>
                    </a:cubicBezTo>
                    <a:cubicBezTo>
                      <a:pt x="1090" y="848"/>
                      <a:pt x="1092" y="873"/>
                      <a:pt x="1102" y="888"/>
                    </a:cubicBezTo>
                    <a:cubicBezTo>
                      <a:pt x="1113" y="904"/>
                      <a:pt x="1128" y="927"/>
                      <a:pt x="1146" y="932"/>
                    </a:cubicBezTo>
                    <a:cubicBezTo>
                      <a:pt x="1157" y="939"/>
                      <a:pt x="1163" y="913"/>
                      <a:pt x="1168" y="914"/>
                    </a:cubicBezTo>
                    <a:cubicBezTo>
                      <a:pt x="1173" y="915"/>
                      <a:pt x="1172" y="924"/>
                      <a:pt x="1174" y="939"/>
                    </a:cubicBezTo>
                    <a:cubicBezTo>
                      <a:pt x="1176" y="954"/>
                      <a:pt x="1175" y="983"/>
                      <a:pt x="1181" y="1004"/>
                    </a:cubicBezTo>
                    <a:cubicBezTo>
                      <a:pt x="1187" y="1023"/>
                      <a:pt x="1202" y="1053"/>
                      <a:pt x="1209" y="1067"/>
                    </a:cubicBezTo>
                    <a:cubicBezTo>
                      <a:pt x="1216" y="1083"/>
                      <a:pt x="1218" y="1092"/>
                      <a:pt x="1221" y="1100"/>
                    </a:cubicBezTo>
                    <a:cubicBezTo>
                      <a:pt x="1234" y="1140"/>
                      <a:pt x="1212" y="1068"/>
                      <a:pt x="1227" y="1118"/>
                    </a:cubicBezTo>
                    <a:cubicBezTo>
                      <a:pt x="1229" y="1126"/>
                      <a:pt x="1241" y="1140"/>
                      <a:pt x="1241" y="1140"/>
                    </a:cubicBezTo>
                    <a:cubicBezTo>
                      <a:pt x="1249" y="1132"/>
                      <a:pt x="1244" y="1124"/>
                      <a:pt x="1252" y="1116"/>
                    </a:cubicBezTo>
                    <a:cubicBezTo>
                      <a:pt x="1256" y="1115"/>
                      <a:pt x="1268" y="1094"/>
                      <a:pt x="1270" y="1097"/>
                    </a:cubicBezTo>
                    <a:cubicBezTo>
                      <a:pt x="1272" y="1100"/>
                      <a:pt x="1265" y="1124"/>
                      <a:pt x="1266" y="1136"/>
                    </a:cubicBezTo>
                    <a:cubicBezTo>
                      <a:pt x="1267" y="1148"/>
                      <a:pt x="1269" y="1166"/>
                      <a:pt x="1276" y="1170"/>
                    </a:cubicBezTo>
                    <a:cubicBezTo>
                      <a:pt x="1283" y="1174"/>
                      <a:pt x="1302" y="1170"/>
                      <a:pt x="1306" y="1161"/>
                    </a:cubicBezTo>
                    <a:cubicBezTo>
                      <a:pt x="1308" y="1151"/>
                      <a:pt x="1304" y="1126"/>
                      <a:pt x="1299" y="1113"/>
                    </a:cubicBezTo>
                    <a:cubicBezTo>
                      <a:pt x="1295" y="1104"/>
                      <a:pt x="1286" y="1108"/>
                      <a:pt x="1282" y="1103"/>
                    </a:cubicBezTo>
                    <a:cubicBezTo>
                      <a:pt x="1278" y="1098"/>
                      <a:pt x="1277" y="1088"/>
                      <a:pt x="1277" y="1080"/>
                    </a:cubicBezTo>
                    <a:cubicBezTo>
                      <a:pt x="1272" y="1063"/>
                      <a:pt x="1284" y="1063"/>
                      <a:pt x="1285" y="1056"/>
                    </a:cubicBezTo>
                    <a:cubicBezTo>
                      <a:pt x="1285" y="1046"/>
                      <a:pt x="1275" y="1028"/>
                      <a:pt x="1279" y="1019"/>
                    </a:cubicBezTo>
                    <a:cubicBezTo>
                      <a:pt x="1281" y="1010"/>
                      <a:pt x="1304" y="1005"/>
                      <a:pt x="1309" y="999"/>
                    </a:cubicBezTo>
                    <a:cubicBezTo>
                      <a:pt x="1323" y="981"/>
                      <a:pt x="1319" y="984"/>
                      <a:pt x="1337" y="972"/>
                    </a:cubicBezTo>
                    <a:cubicBezTo>
                      <a:pt x="1356" y="944"/>
                      <a:pt x="1345" y="953"/>
                      <a:pt x="1365" y="940"/>
                    </a:cubicBezTo>
                    <a:cubicBezTo>
                      <a:pt x="1374" y="931"/>
                      <a:pt x="1376" y="922"/>
                      <a:pt x="1383" y="917"/>
                    </a:cubicBezTo>
                    <a:cubicBezTo>
                      <a:pt x="1391" y="913"/>
                      <a:pt x="1401" y="918"/>
                      <a:pt x="1411" y="917"/>
                    </a:cubicBezTo>
                    <a:cubicBezTo>
                      <a:pt x="1421" y="916"/>
                      <a:pt x="1436" y="904"/>
                      <a:pt x="1443" y="909"/>
                    </a:cubicBezTo>
                    <a:cubicBezTo>
                      <a:pt x="1449" y="914"/>
                      <a:pt x="1454" y="939"/>
                      <a:pt x="1455" y="947"/>
                    </a:cubicBezTo>
                    <a:cubicBezTo>
                      <a:pt x="1459" y="955"/>
                      <a:pt x="1460" y="955"/>
                      <a:pt x="1465" y="959"/>
                    </a:cubicBezTo>
                    <a:cubicBezTo>
                      <a:pt x="1469" y="971"/>
                      <a:pt x="1485" y="972"/>
                      <a:pt x="1485" y="972"/>
                    </a:cubicBezTo>
                    <a:cubicBezTo>
                      <a:pt x="1488" y="979"/>
                      <a:pt x="1470" y="998"/>
                      <a:pt x="1473" y="1007"/>
                    </a:cubicBezTo>
                    <a:cubicBezTo>
                      <a:pt x="1474" y="1015"/>
                      <a:pt x="1484" y="1022"/>
                      <a:pt x="1491" y="1020"/>
                    </a:cubicBezTo>
                    <a:cubicBezTo>
                      <a:pt x="1498" y="1020"/>
                      <a:pt x="1507" y="997"/>
                      <a:pt x="1515" y="996"/>
                    </a:cubicBezTo>
                    <a:cubicBezTo>
                      <a:pt x="1522" y="996"/>
                      <a:pt x="1527" y="1012"/>
                      <a:pt x="1531" y="1023"/>
                    </a:cubicBezTo>
                    <a:cubicBezTo>
                      <a:pt x="1533" y="1034"/>
                      <a:pt x="1538" y="1046"/>
                      <a:pt x="1539" y="1062"/>
                    </a:cubicBezTo>
                    <a:cubicBezTo>
                      <a:pt x="1539" y="1075"/>
                      <a:pt x="1532" y="1093"/>
                      <a:pt x="1531" y="1104"/>
                    </a:cubicBezTo>
                    <a:cubicBezTo>
                      <a:pt x="1530" y="1115"/>
                      <a:pt x="1530" y="1121"/>
                      <a:pt x="1534" y="1130"/>
                    </a:cubicBezTo>
                    <a:cubicBezTo>
                      <a:pt x="1537" y="1143"/>
                      <a:pt x="1557" y="1156"/>
                      <a:pt x="1557" y="1156"/>
                    </a:cubicBezTo>
                    <a:cubicBezTo>
                      <a:pt x="1563" y="1165"/>
                      <a:pt x="1564" y="1198"/>
                      <a:pt x="1573" y="1209"/>
                    </a:cubicBezTo>
                    <a:cubicBezTo>
                      <a:pt x="1584" y="1225"/>
                      <a:pt x="1615" y="1250"/>
                      <a:pt x="1621" y="1250"/>
                    </a:cubicBezTo>
                    <a:cubicBezTo>
                      <a:pt x="1627" y="1250"/>
                      <a:pt x="1617" y="1230"/>
                      <a:pt x="1608" y="1212"/>
                    </a:cubicBezTo>
                    <a:cubicBezTo>
                      <a:pt x="1614" y="1184"/>
                      <a:pt x="1588" y="1155"/>
                      <a:pt x="1565" y="1140"/>
                    </a:cubicBezTo>
                    <a:cubicBezTo>
                      <a:pt x="1550" y="1117"/>
                      <a:pt x="1548" y="1074"/>
                      <a:pt x="1575" y="1056"/>
                    </a:cubicBezTo>
                    <a:cubicBezTo>
                      <a:pt x="1582" y="1043"/>
                      <a:pt x="1593" y="1060"/>
                      <a:pt x="1602" y="1070"/>
                    </a:cubicBezTo>
                    <a:cubicBezTo>
                      <a:pt x="1606" y="1076"/>
                      <a:pt x="1598" y="1087"/>
                      <a:pt x="1602" y="1092"/>
                    </a:cubicBezTo>
                    <a:cubicBezTo>
                      <a:pt x="1606" y="1097"/>
                      <a:pt x="1620" y="1098"/>
                      <a:pt x="1624" y="1103"/>
                    </a:cubicBezTo>
                    <a:cubicBezTo>
                      <a:pt x="1628" y="1108"/>
                      <a:pt x="1620" y="1124"/>
                      <a:pt x="1626" y="1124"/>
                    </a:cubicBezTo>
                    <a:cubicBezTo>
                      <a:pt x="1649" y="1119"/>
                      <a:pt x="1652" y="1124"/>
                      <a:pt x="1659" y="1103"/>
                    </a:cubicBezTo>
                    <a:cubicBezTo>
                      <a:pt x="1665" y="1094"/>
                      <a:pt x="1682" y="1083"/>
                      <a:pt x="1687" y="1073"/>
                    </a:cubicBezTo>
                    <a:cubicBezTo>
                      <a:pt x="1692" y="1063"/>
                      <a:pt x="1692" y="1050"/>
                      <a:pt x="1692" y="1040"/>
                    </a:cubicBezTo>
                    <a:cubicBezTo>
                      <a:pt x="1692" y="1030"/>
                      <a:pt x="1691" y="1025"/>
                      <a:pt x="1684" y="1014"/>
                    </a:cubicBezTo>
                    <a:cubicBezTo>
                      <a:pt x="1677" y="1003"/>
                      <a:pt x="1656" y="982"/>
                      <a:pt x="1649" y="972"/>
                    </a:cubicBezTo>
                    <a:cubicBezTo>
                      <a:pt x="1644" y="962"/>
                      <a:pt x="1638" y="964"/>
                      <a:pt x="1642" y="954"/>
                    </a:cubicBezTo>
                    <a:cubicBezTo>
                      <a:pt x="1645" y="945"/>
                      <a:pt x="1658" y="927"/>
                      <a:pt x="1668" y="920"/>
                    </a:cubicBezTo>
                    <a:cubicBezTo>
                      <a:pt x="1668" y="910"/>
                      <a:pt x="1699" y="900"/>
                      <a:pt x="1701" y="909"/>
                    </a:cubicBezTo>
                    <a:cubicBezTo>
                      <a:pt x="1705" y="911"/>
                      <a:pt x="1710" y="921"/>
                      <a:pt x="1708" y="929"/>
                    </a:cubicBezTo>
                    <a:cubicBezTo>
                      <a:pt x="1708" y="936"/>
                      <a:pt x="1699" y="946"/>
                      <a:pt x="1698" y="951"/>
                    </a:cubicBezTo>
                    <a:cubicBezTo>
                      <a:pt x="1698" y="956"/>
                      <a:pt x="1699" y="959"/>
                      <a:pt x="1702" y="959"/>
                    </a:cubicBezTo>
                    <a:cubicBezTo>
                      <a:pt x="1705" y="959"/>
                      <a:pt x="1716" y="953"/>
                      <a:pt x="1716" y="950"/>
                    </a:cubicBezTo>
                    <a:cubicBezTo>
                      <a:pt x="1716" y="947"/>
                      <a:pt x="1705" y="948"/>
                      <a:pt x="1705" y="942"/>
                    </a:cubicBezTo>
                    <a:cubicBezTo>
                      <a:pt x="1705" y="936"/>
                      <a:pt x="1714" y="917"/>
                      <a:pt x="1719" y="911"/>
                    </a:cubicBezTo>
                    <a:cubicBezTo>
                      <a:pt x="1724" y="905"/>
                      <a:pt x="1732" y="909"/>
                      <a:pt x="1737" y="908"/>
                    </a:cubicBezTo>
                    <a:cubicBezTo>
                      <a:pt x="1741" y="907"/>
                      <a:pt x="1746" y="907"/>
                      <a:pt x="1750" y="906"/>
                    </a:cubicBezTo>
                    <a:cubicBezTo>
                      <a:pt x="1754" y="903"/>
                      <a:pt x="1758" y="893"/>
                      <a:pt x="1764" y="891"/>
                    </a:cubicBezTo>
                    <a:cubicBezTo>
                      <a:pt x="1770" y="889"/>
                      <a:pt x="1779" y="896"/>
                      <a:pt x="1788" y="893"/>
                    </a:cubicBezTo>
                    <a:cubicBezTo>
                      <a:pt x="1797" y="890"/>
                      <a:pt x="1811" y="879"/>
                      <a:pt x="1816" y="873"/>
                    </a:cubicBezTo>
                    <a:cubicBezTo>
                      <a:pt x="1822" y="868"/>
                      <a:pt x="1816" y="862"/>
                      <a:pt x="1818" y="859"/>
                    </a:cubicBezTo>
                    <a:cubicBezTo>
                      <a:pt x="1820" y="856"/>
                      <a:pt x="1827" y="860"/>
                      <a:pt x="1830" y="855"/>
                    </a:cubicBezTo>
                    <a:cubicBezTo>
                      <a:pt x="1833" y="850"/>
                      <a:pt x="1832" y="840"/>
                      <a:pt x="1837" y="830"/>
                    </a:cubicBezTo>
                    <a:cubicBezTo>
                      <a:pt x="1842" y="820"/>
                      <a:pt x="1859" y="803"/>
                      <a:pt x="1861" y="794"/>
                    </a:cubicBezTo>
                    <a:cubicBezTo>
                      <a:pt x="1866" y="784"/>
                      <a:pt x="1849" y="781"/>
                      <a:pt x="1849" y="776"/>
                    </a:cubicBezTo>
                    <a:cubicBezTo>
                      <a:pt x="1847" y="768"/>
                      <a:pt x="1845" y="751"/>
                      <a:pt x="1846" y="745"/>
                    </a:cubicBezTo>
                    <a:cubicBezTo>
                      <a:pt x="1847" y="739"/>
                      <a:pt x="1857" y="741"/>
                      <a:pt x="1858" y="741"/>
                    </a:cubicBezTo>
                    <a:cubicBezTo>
                      <a:pt x="1859" y="741"/>
                      <a:pt x="1853" y="748"/>
                      <a:pt x="1851" y="744"/>
                    </a:cubicBezTo>
                    <a:cubicBezTo>
                      <a:pt x="1849" y="740"/>
                      <a:pt x="1846" y="726"/>
                      <a:pt x="1843" y="719"/>
                    </a:cubicBezTo>
                    <a:cubicBezTo>
                      <a:pt x="1841" y="713"/>
                      <a:pt x="1832" y="706"/>
                      <a:pt x="1834" y="699"/>
                    </a:cubicBezTo>
                    <a:cubicBezTo>
                      <a:pt x="1835" y="692"/>
                      <a:pt x="1843" y="681"/>
                      <a:pt x="1851" y="675"/>
                    </a:cubicBezTo>
                    <a:cubicBezTo>
                      <a:pt x="1859" y="669"/>
                      <a:pt x="1881" y="664"/>
                      <a:pt x="1882" y="662"/>
                    </a:cubicBezTo>
                    <a:cubicBezTo>
                      <a:pt x="1882" y="658"/>
                      <a:pt x="1866" y="660"/>
                      <a:pt x="1858" y="660"/>
                    </a:cubicBezTo>
                    <a:cubicBezTo>
                      <a:pt x="1851" y="661"/>
                      <a:pt x="1845" y="666"/>
                      <a:pt x="1840" y="667"/>
                    </a:cubicBezTo>
                    <a:cubicBezTo>
                      <a:pt x="1835" y="668"/>
                      <a:pt x="1833" y="667"/>
                      <a:pt x="1828" y="663"/>
                    </a:cubicBezTo>
                    <a:cubicBezTo>
                      <a:pt x="1823" y="659"/>
                      <a:pt x="1811" y="650"/>
                      <a:pt x="1809" y="644"/>
                    </a:cubicBezTo>
                    <a:cubicBezTo>
                      <a:pt x="1810" y="640"/>
                      <a:pt x="1813" y="628"/>
                      <a:pt x="1816" y="626"/>
                    </a:cubicBezTo>
                    <a:cubicBezTo>
                      <a:pt x="1820" y="623"/>
                      <a:pt x="1828" y="628"/>
                      <a:pt x="1833" y="626"/>
                    </a:cubicBezTo>
                    <a:cubicBezTo>
                      <a:pt x="1838" y="624"/>
                      <a:pt x="1840" y="616"/>
                      <a:pt x="1846" y="612"/>
                    </a:cubicBezTo>
                    <a:cubicBezTo>
                      <a:pt x="1852" y="608"/>
                      <a:pt x="1862" y="602"/>
                      <a:pt x="1867" y="602"/>
                    </a:cubicBezTo>
                    <a:cubicBezTo>
                      <a:pt x="1870" y="602"/>
                      <a:pt x="1876" y="608"/>
                      <a:pt x="1875" y="612"/>
                    </a:cubicBezTo>
                    <a:cubicBezTo>
                      <a:pt x="1875" y="616"/>
                      <a:pt x="1866" y="625"/>
                      <a:pt x="1866" y="627"/>
                    </a:cubicBezTo>
                    <a:cubicBezTo>
                      <a:pt x="1866" y="629"/>
                      <a:pt x="1872" y="624"/>
                      <a:pt x="1875" y="622"/>
                    </a:cubicBezTo>
                    <a:cubicBezTo>
                      <a:pt x="1878" y="620"/>
                      <a:pt x="1880" y="617"/>
                      <a:pt x="1884" y="617"/>
                    </a:cubicBezTo>
                    <a:cubicBezTo>
                      <a:pt x="1888" y="617"/>
                      <a:pt x="1896" y="618"/>
                      <a:pt x="1902" y="620"/>
                    </a:cubicBezTo>
                    <a:cubicBezTo>
                      <a:pt x="1908" y="622"/>
                      <a:pt x="1920" y="624"/>
                      <a:pt x="1921" y="627"/>
                    </a:cubicBezTo>
                    <a:cubicBezTo>
                      <a:pt x="1923" y="631"/>
                      <a:pt x="1911" y="637"/>
                      <a:pt x="1909" y="641"/>
                    </a:cubicBezTo>
                    <a:cubicBezTo>
                      <a:pt x="1907" y="645"/>
                      <a:pt x="1906" y="650"/>
                      <a:pt x="1911" y="653"/>
                    </a:cubicBezTo>
                    <a:cubicBezTo>
                      <a:pt x="1916" y="656"/>
                      <a:pt x="1935" y="649"/>
                      <a:pt x="1938" y="659"/>
                    </a:cubicBezTo>
                    <a:cubicBezTo>
                      <a:pt x="1943" y="669"/>
                      <a:pt x="1921" y="707"/>
                      <a:pt x="1927" y="714"/>
                    </a:cubicBezTo>
                    <a:cubicBezTo>
                      <a:pt x="1928" y="725"/>
                      <a:pt x="1940" y="727"/>
                      <a:pt x="1944" y="726"/>
                    </a:cubicBezTo>
                    <a:cubicBezTo>
                      <a:pt x="1948" y="725"/>
                      <a:pt x="1945" y="712"/>
                      <a:pt x="1951" y="707"/>
                    </a:cubicBezTo>
                    <a:cubicBezTo>
                      <a:pt x="1957" y="702"/>
                      <a:pt x="1975" y="704"/>
                      <a:pt x="1981" y="698"/>
                    </a:cubicBezTo>
                    <a:cubicBezTo>
                      <a:pt x="1986" y="692"/>
                      <a:pt x="1991" y="680"/>
                      <a:pt x="1987" y="671"/>
                    </a:cubicBezTo>
                    <a:cubicBezTo>
                      <a:pt x="1987" y="665"/>
                      <a:pt x="1985" y="667"/>
                      <a:pt x="1980" y="659"/>
                    </a:cubicBezTo>
                    <a:cubicBezTo>
                      <a:pt x="1975" y="651"/>
                      <a:pt x="1959" y="632"/>
                      <a:pt x="1959" y="624"/>
                    </a:cubicBezTo>
                    <a:cubicBezTo>
                      <a:pt x="1958" y="613"/>
                      <a:pt x="1967" y="616"/>
                      <a:pt x="1981" y="608"/>
                    </a:cubicBezTo>
                    <a:cubicBezTo>
                      <a:pt x="1987" y="601"/>
                      <a:pt x="1989" y="589"/>
                      <a:pt x="1995" y="582"/>
                    </a:cubicBezTo>
                    <a:cubicBezTo>
                      <a:pt x="2001" y="575"/>
                      <a:pt x="2011" y="567"/>
                      <a:pt x="2017" y="567"/>
                    </a:cubicBezTo>
                    <a:cubicBezTo>
                      <a:pt x="2023" y="567"/>
                      <a:pt x="2026" y="580"/>
                      <a:pt x="2032" y="581"/>
                    </a:cubicBezTo>
                    <a:cubicBezTo>
                      <a:pt x="2038" y="582"/>
                      <a:pt x="2043" y="584"/>
                      <a:pt x="2052" y="576"/>
                    </a:cubicBezTo>
                    <a:cubicBezTo>
                      <a:pt x="2067" y="561"/>
                      <a:pt x="2067" y="544"/>
                      <a:pt x="2085" y="532"/>
                    </a:cubicBezTo>
                    <a:cubicBezTo>
                      <a:pt x="2091" y="524"/>
                      <a:pt x="2103" y="514"/>
                      <a:pt x="2109" y="506"/>
                    </a:cubicBezTo>
                    <a:cubicBezTo>
                      <a:pt x="2115" y="497"/>
                      <a:pt x="2117" y="488"/>
                      <a:pt x="2125" y="480"/>
                    </a:cubicBezTo>
                    <a:cubicBezTo>
                      <a:pt x="2128" y="477"/>
                      <a:pt x="2137" y="462"/>
                      <a:pt x="2140" y="458"/>
                    </a:cubicBezTo>
                    <a:cubicBezTo>
                      <a:pt x="2142" y="446"/>
                      <a:pt x="2137" y="444"/>
                      <a:pt x="2137" y="432"/>
                    </a:cubicBezTo>
                    <a:cubicBezTo>
                      <a:pt x="2136" y="426"/>
                      <a:pt x="2165" y="420"/>
                      <a:pt x="2155" y="411"/>
                    </a:cubicBezTo>
                    <a:cubicBezTo>
                      <a:pt x="2153" y="403"/>
                      <a:pt x="2136" y="386"/>
                      <a:pt x="2127" y="383"/>
                    </a:cubicBezTo>
                    <a:cubicBezTo>
                      <a:pt x="2118" y="380"/>
                      <a:pt x="2109" y="396"/>
                      <a:pt x="2101" y="395"/>
                    </a:cubicBezTo>
                    <a:cubicBezTo>
                      <a:pt x="2093" y="394"/>
                      <a:pt x="2078" y="386"/>
                      <a:pt x="2077" y="380"/>
                    </a:cubicBezTo>
                    <a:cubicBezTo>
                      <a:pt x="2083" y="371"/>
                      <a:pt x="2092" y="365"/>
                      <a:pt x="2097" y="356"/>
                    </a:cubicBezTo>
                    <a:cubicBezTo>
                      <a:pt x="2100" y="350"/>
                      <a:pt x="2112" y="341"/>
                      <a:pt x="2116" y="335"/>
                    </a:cubicBezTo>
                    <a:cubicBezTo>
                      <a:pt x="2122" y="327"/>
                      <a:pt x="2136" y="328"/>
                      <a:pt x="2145" y="323"/>
                    </a:cubicBezTo>
                    <a:cubicBezTo>
                      <a:pt x="2155" y="320"/>
                      <a:pt x="2156" y="304"/>
                      <a:pt x="2172" y="302"/>
                    </a:cubicBezTo>
                    <a:cubicBezTo>
                      <a:pt x="2188" y="300"/>
                      <a:pt x="2222" y="309"/>
                      <a:pt x="2239" y="308"/>
                    </a:cubicBezTo>
                    <a:cubicBezTo>
                      <a:pt x="2256" y="307"/>
                      <a:pt x="2265" y="296"/>
                      <a:pt x="2275" y="297"/>
                    </a:cubicBezTo>
                    <a:cubicBezTo>
                      <a:pt x="2285" y="298"/>
                      <a:pt x="2293" y="312"/>
                      <a:pt x="2302" y="314"/>
                    </a:cubicBezTo>
                    <a:cubicBezTo>
                      <a:pt x="2311" y="316"/>
                      <a:pt x="2322" y="308"/>
                      <a:pt x="2328" y="306"/>
                    </a:cubicBezTo>
                    <a:cubicBezTo>
                      <a:pt x="2334" y="304"/>
                      <a:pt x="2336" y="307"/>
                      <a:pt x="2340" y="303"/>
                    </a:cubicBezTo>
                    <a:cubicBezTo>
                      <a:pt x="2344" y="299"/>
                      <a:pt x="2345" y="288"/>
                      <a:pt x="2350" y="282"/>
                    </a:cubicBezTo>
                    <a:cubicBezTo>
                      <a:pt x="2354" y="277"/>
                      <a:pt x="2361" y="272"/>
                      <a:pt x="2370" y="269"/>
                    </a:cubicBezTo>
                    <a:cubicBezTo>
                      <a:pt x="2379" y="266"/>
                      <a:pt x="2399" y="261"/>
                      <a:pt x="2406" y="263"/>
                    </a:cubicBezTo>
                    <a:cubicBezTo>
                      <a:pt x="2413" y="265"/>
                      <a:pt x="2407" y="276"/>
                      <a:pt x="2410" y="279"/>
                    </a:cubicBezTo>
                    <a:cubicBezTo>
                      <a:pt x="2413" y="282"/>
                      <a:pt x="2421" y="283"/>
                      <a:pt x="2425" y="281"/>
                    </a:cubicBezTo>
                    <a:cubicBezTo>
                      <a:pt x="2429" y="279"/>
                      <a:pt x="2431" y="272"/>
                      <a:pt x="2437" y="268"/>
                    </a:cubicBezTo>
                    <a:cubicBezTo>
                      <a:pt x="2445" y="265"/>
                      <a:pt x="2453" y="252"/>
                      <a:pt x="2461" y="256"/>
                    </a:cubicBezTo>
                    <a:cubicBezTo>
                      <a:pt x="2473" y="262"/>
                      <a:pt x="2452" y="270"/>
                      <a:pt x="2445" y="276"/>
                    </a:cubicBezTo>
                    <a:cubicBezTo>
                      <a:pt x="2437" y="284"/>
                      <a:pt x="2429" y="292"/>
                      <a:pt x="2421" y="300"/>
                    </a:cubicBezTo>
                    <a:cubicBezTo>
                      <a:pt x="2412" y="309"/>
                      <a:pt x="2396" y="316"/>
                      <a:pt x="2388" y="320"/>
                    </a:cubicBezTo>
                    <a:cubicBezTo>
                      <a:pt x="2380" y="324"/>
                      <a:pt x="2377" y="323"/>
                      <a:pt x="2373" y="326"/>
                    </a:cubicBezTo>
                    <a:cubicBezTo>
                      <a:pt x="2369" y="329"/>
                      <a:pt x="2369" y="335"/>
                      <a:pt x="2365" y="341"/>
                    </a:cubicBezTo>
                    <a:cubicBezTo>
                      <a:pt x="2361" y="347"/>
                      <a:pt x="2349" y="350"/>
                      <a:pt x="2347" y="359"/>
                    </a:cubicBezTo>
                    <a:cubicBezTo>
                      <a:pt x="2345" y="368"/>
                      <a:pt x="2352" y="383"/>
                      <a:pt x="2355" y="396"/>
                    </a:cubicBezTo>
                    <a:cubicBezTo>
                      <a:pt x="2360" y="404"/>
                      <a:pt x="2360" y="435"/>
                      <a:pt x="2368" y="437"/>
                    </a:cubicBezTo>
                    <a:cubicBezTo>
                      <a:pt x="2376" y="439"/>
                      <a:pt x="2396" y="416"/>
                      <a:pt x="2405" y="408"/>
                    </a:cubicBezTo>
                    <a:cubicBezTo>
                      <a:pt x="2413" y="398"/>
                      <a:pt x="2417" y="397"/>
                      <a:pt x="2424" y="386"/>
                    </a:cubicBezTo>
                    <a:cubicBezTo>
                      <a:pt x="2431" y="382"/>
                      <a:pt x="2443" y="387"/>
                      <a:pt x="2446" y="381"/>
                    </a:cubicBezTo>
                    <a:cubicBezTo>
                      <a:pt x="2449" y="375"/>
                      <a:pt x="2440" y="356"/>
                      <a:pt x="2443" y="351"/>
                    </a:cubicBezTo>
                    <a:cubicBezTo>
                      <a:pt x="2443" y="343"/>
                      <a:pt x="2460" y="355"/>
                      <a:pt x="2463" y="351"/>
                    </a:cubicBezTo>
                    <a:cubicBezTo>
                      <a:pt x="2466" y="347"/>
                      <a:pt x="2457" y="334"/>
                      <a:pt x="2461" y="326"/>
                    </a:cubicBezTo>
                    <a:cubicBezTo>
                      <a:pt x="2465" y="318"/>
                      <a:pt x="2474" y="310"/>
                      <a:pt x="2487" y="303"/>
                    </a:cubicBezTo>
                    <a:cubicBezTo>
                      <a:pt x="2500" y="296"/>
                      <a:pt x="2530" y="284"/>
                      <a:pt x="2541" y="282"/>
                    </a:cubicBezTo>
                    <a:cubicBezTo>
                      <a:pt x="2552" y="280"/>
                      <a:pt x="2548" y="290"/>
                      <a:pt x="2553" y="293"/>
                    </a:cubicBezTo>
                    <a:cubicBezTo>
                      <a:pt x="2558" y="296"/>
                      <a:pt x="2564" y="302"/>
                      <a:pt x="2569" y="300"/>
                    </a:cubicBezTo>
                    <a:cubicBezTo>
                      <a:pt x="2574" y="300"/>
                      <a:pt x="2574" y="287"/>
                      <a:pt x="2581" y="282"/>
                    </a:cubicBezTo>
                    <a:cubicBezTo>
                      <a:pt x="2588" y="277"/>
                      <a:pt x="2604" y="270"/>
                      <a:pt x="2613" y="267"/>
                    </a:cubicBezTo>
                    <a:cubicBezTo>
                      <a:pt x="2622" y="264"/>
                      <a:pt x="2624" y="266"/>
                      <a:pt x="2637" y="263"/>
                    </a:cubicBezTo>
                    <a:cubicBezTo>
                      <a:pt x="2650" y="260"/>
                      <a:pt x="2685" y="257"/>
                      <a:pt x="2693" y="248"/>
                    </a:cubicBezTo>
                    <a:cubicBezTo>
                      <a:pt x="2683" y="234"/>
                      <a:pt x="2679" y="229"/>
                      <a:pt x="2685" y="212"/>
                    </a:cubicBezTo>
                    <a:cubicBezTo>
                      <a:pt x="2687" y="204"/>
                      <a:pt x="2697" y="219"/>
                      <a:pt x="2704" y="216"/>
                    </a:cubicBezTo>
                    <a:cubicBezTo>
                      <a:pt x="2709" y="213"/>
                      <a:pt x="2711" y="196"/>
                      <a:pt x="2715" y="195"/>
                    </a:cubicBezTo>
                    <a:cubicBezTo>
                      <a:pt x="2719" y="194"/>
                      <a:pt x="2724" y="209"/>
                      <a:pt x="2730" y="210"/>
                    </a:cubicBezTo>
                    <a:cubicBezTo>
                      <a:pt x="2736" y="211"/>
                      <a:pt x="2746" y="201"/>
                      <a:pt x="2752" y="203"/>
                    </a:cubicBezTo>
                    <a:cubicBezTo>
                      <a:pt x="2758" y="205"/>
                      <a:pt x="2758" y="219"/>
                      <a:pt x="2766" y="222"/>
                    </a:cubicBezTo>
                    <a:cubicBezTo>
                      <a:pt x="2774" y="225"/>
                      <a:pt x="2793" y="223"/>
                      <a:pt x="2801" y="220"/>
                    </a:cubicBezTo>
                    <a:cubicBezTo>
                      <a:pt x="2810" y="218"/>
                      <a:pt x="2807" y="211"/>
                      <a:pt x="2814" y="206"/>
                    </a:cubicBezTo>
                    <a:cubicBezTo>
                      <a:pt x="2821" y="201"/>
                      <a:pt x="2842" y="197"/>
                      <a:pt x="2842" y="192"/>
                    </a:cubicBezTo>
                    <a:cubicBezTo>
                      <a:pt x="2842" y="189"/>
                      <a:pt x="2828" y="175"/>
                      <a:pt x="2815" y="174"/>
                    </a:cubicBezTo>
                    <a:cubicBezTo>
                      <a:pt x="2808" y="170"/>
                      <a:pt x="2801" y="166"/>
                      <a:pt x="2797" y="168"/>
                    </a:cubicBezTo>
                    <a:cubicBezTo>
                      <a:pt x="2793" y="170"/>
                      <a:pt x="2791" y="184"/>
                      <a:pt x="2788" y="185"/>
                    </a:cubicBezTo>
                    <a:cubicBezTo>
                      <a:pt x="2785" y="186"/>
                      <a:pt x="2781" y="181"/>
                      <a:pt x="2776" y="177"/>
                    </a:cubicBezTo>
                    <a:cubicBezTo>
                      <a:pt x="2771" y="174"/>
                      <a:pt x="2766" y="164"/>
                      <a:pt x="2761" y="161"/>
                    </a:cubicBezTo>
                    <a:cubicBezTo>
                      <a:pt x="2756" y="158"/>
                      <a:pt x="2741" y="159"/>
                      <a:pt x="2736" y="156"/>
                    </a:cubicBezTo>
                    <a:cubicBezTo>
                      <a:pt x="2728" y="155"/>
                      <a:pt x="2720" y="144"/>
                      <a:pt x="2716" y="144"/>
                    </a:cubicBezTo>
                    <a:cubicBezTo>
                      <a:pt x="2707" y="140"/>
                      <a:pt x="2694" y="135"/>
                      <a:pt x="2682" y="132"/>
                    </a:cubicBezTo>
                    <a:cubicBezTo>
                      <a:pt x="2671" y="130"/>
                      <a:pt x="2676" y="123"/>
                      <a:pt x="2641" y="125"/>
                    </a:cubicBezTo>
                    <a:cubicBezTo>
                      <a:pt x="2632" y="125"/>
                      <a:pt x="2635" y="132"/>
                      <a:pt x="2625" y="132"/>
                    </a:cubicBezTo>
                    <a:cubicBezTo>
                      <a:pt x="2615" y="132"/>
                      <a:pt x="2591" y="123"/>
                      <a:pt x="2581" y="123"/>
                    </a:cubicBezTo>
                    <a:cubicBezTo>
                      <a:pt x="2571" y="123"/>
                      <a:pt x="2568" y="127"/>
                      <a:pt x="2566" y="131"/>
                    </a:cubicBezTo>
                    <a:cubicBezTo>
                      <a:pt x="2564" y="135"/>
                      <a:pt x="2569" y="144"/>
                      <a:pt x="2566" y="146"/>
                    </a:cubicBezTo>
                    <a:cubicBezTo>
                      <a:pt x="2563" y="148"/>
                      <a:pt x="2553" y="144"/>
                      <a:pt x="2548" y="141"/>
                    </a:cubicBezTo>
                    <a:cubicBezTo>
                      <a:pt x="2543" y="138"/>
                      <a:pt x="2546" y="127"/>
                      <a:pt x="2536" y="126"/>
                    </a:cubicBezTo>
                    <a:cubicBezTo>
                      <a:pt x="2526" y="125"/>
                      <a:pt x="2499" y="135"/>
                      <a:pt x="2488" y="135"/>
                    </a:cubicBezTo>
                    <a:cubicBezTo>
                      <a:pt x="2477" y="135"/>
                      <a:pt x="2479" y="128"/>
                      <a:pt x="2469" y="128"/>
                    </a:cubicBezTo>
                    <a:cubicBezTo>
                      <a:pt x="2460" y="126"/>
                      <a:pt x="2434" y="138"/>
                      <a:pt x="2425" y="137"/>
                    </a:cubicBezTo>
                    <a:cubicBezTo>
                      <a:pt x="2416" y="136"/>
                      <a:pt x="2419" y="124"/>
                      <a:pt x="2412" y="119"/>
                    </a:cubicBezTo>
                    <a:cubicBezTo>
                      <a:pt x="2405" y="114"/>
                      <a:pt x="2402" y="106"/>
                      <a:pt x="2383" y="105"/>
                    </a:cubicBezTo>
                    <a:cubicBezTo>
                      <a:pt x="2335" y="109"/>
                      <a:pt x="2340" y="117"/>
                      <a:pt x="2296" y="110"/>
                    </a:cubicBezTo>
                    <a:cubicBezTo>
                      <a:pt x="2279" y="107"/>
                      <a:pt x="2278" y="97"/>
                      <a:pt x="2262" y="90"/>
                    </a:cubicBezTo>
                    <a:cubicBezTo>
                      <a:pt x="2236" y="78"/>
                      <a:pt x="2232" y="89"/>
                      <a:pt x="2200" y="86"/>
                    </a:cubicBezTo>
                    <a:cubicBezTo>
                      <a:pt x="2188" y="84"/>
                      <a:pt x="2175" y="81"/>
                      <a:pt x="2172" y="78"/>
                    </a:cubicBezTo>
                    <a:cubicBezTo>
                      <a:pt x="2169" y="75"/>
                      <a:pt x="2183" y="72"/>
                      <a:pt x="2182" y="68"/>
                    </a:cubicBezTo>
                    <a:cubicBezTo>
                      <a:pt x="2181" y="64"/>
                      <a:pt x="2165" y="58"/>
                      <a:pt x="2163" y="53"/>
                    </a:cubicBezTo>
                    <a:cubicBezTo>
                      <a:pt x="2161" y="48"/>
                      <a:pt x="2175" y="38"/>
                      <a:pt x="2167" y="35"/>
                    </a:cubicBezTo>
                    <a:cubicBezTo>
                      <a:pt x="2159" y="32"/>
                      <a:pt x="2122" y="32"/>
                      <a:pt x="2112" y="36"/>
                    </a:cubicBezTo>
                    <a:cubicBezTo>
                      <a:pt x="2102" y="40"/>
                      <a:pt x="2104" y="53"/>
                      <a:pt x="2109" y="57"/>
                    </a:cubicBezTo>
                    <a:cubicBezTo>
                      <a:pt x="2114" y="61"/>
                      <a:pt x="2133" y="57"/>
                      <a:pt x="2139" y="59"/>
                    </a:cubicBezTo>
                    <a:cubicBezTo>
                      <a:pt x="2145" y="61"/>
                      <a:pt x="2146" y="68"/>
                      <a:pt x="2148" y="72"/>
                    </a:cubicBezTo>
                    <a:cubicBezTo>
                      <a:pt x="2150" y="76"/>
                      <a:pt x="2156" y="82"/>
                      <a:pt x="2152" y="84"/>
                    </a:cubicBezTo>
                    <a:cubicBezTo>
                      <a:pt x="2148" y="86"/>
                      <a:pt x="2132" y="83"/>
                      <a:pt x="2127" y="86"/>
                    </a:cubicBezTo>
                    <a:cubicBezTo>
                      <a:pt x="2122" y="89"/>
                      <a:pt x="2129" y="100"/>
                      <a:pt x="2124" y="102"/>
                    </a:cubicBezTo>
                    <a:cubicBezTo>
                      <a:pt x="2119" y="104"/>
                      <a:pt x="2106" y="101"/>
                      <a:pt x="2094" y="101"/>
                    </a:cubicBezTo>
                    <a:cubicBezTo>
                      <a:pt x="2081" y="101"/>
                      <a:pt x="2077" y="106"/>
                      <a:pt x="2053" y="104"/>
                    </a:cubicBezTo>
                    <a:cubicBezTo>
                      <a:pt x="2043" y="102"/>
                      <a:pt x="2040" y="90"/>
                      <a:pt x="2032" y="92"/>
                    </a:cubicBezTo>
                    <a:cubicBezTo>
                      <a:pt x="2024" y="94"/>
                      <a:pt x="2015" y="112"/>
                      <a:pt x="2007" y="114"/>
                    </a:cubicBezTo>
                    <a:cubicBezTo>
                      <a:pt x="1999" y="116"/>
                      <a:pt x="1988" y="111"/>
                      <a:pt x="1984" y="104"/>
                    </a:cubicBezTo>
                    <a:cubicBezTo>
                      <a:pt x="1980" y="97"/>
                      <a:pt x="1989" y="76"/>
                      <a:pt x="1983" y="72"/>
                    </a:cubicBezTo>
                    <a:cubicBezTo>
                      <a:pt x="1977" y="68"/>
                      <a:pt x="1961" y="76"/>
                      <a:pt x="1950" y="77"/>
                    </a:cubicBezTo>
                    <a:cubicBezTo>
                      <a:pt x="1942" y="72"/>
                      <a:pt x="1926" y="75"/>
                      <a:pt x="1917" y="75"/>
                    </a:cubicBezTo>
                    <a:cubicBezTo>
                      <a:pt x="1905" y="73"/>
                      <a:pt x="1859" y="80"/>
                      <a:pt x="1848" y="78"/>
                    </a:cubicBezTo>
                    <a:cubicBezTo>
                      <a:pt x="1834" y="76"/>
                      <a:pt x="1846" y="66"/>
                      <a:pt x="1831" y="65"/>
                    </a:cubicBezTo>
                    <a:cubicBezTo>
                      <a:pt x="1816" y="64"/>
                      <a:pt x="1769" y="73"/>
                      <a:pt x="1755" y="71"/>
                    </a:cubicBezTo>
                    <a:cubicBezTo>
                      <a:pt x="1743" y="68"/>
                      <a:pt x="1747" y="61"/>
                      <a:pt x="1747" y="54"/>
                    </a:cubicBezTo>
                    <a:cubicBezTo>
                      <a:pt x="1747" y="47"/>
                      <a:pt x="1753" y="36"/>
                      <a:pt x="1753" y="29"/>
                    </a:cubicBezTo>
                    <a:cubicBezTo>
                      <a:pt x="1753" y="22"/>
                      <a:pt x="1755" y="13"/>
                      <a:pt x="1750" y="11"/>
                    </a:cubicBezTo>
                    <a:cubicBezTo>
                      <a:pt x="1745" y="0"/>
                      <a:pt x="1729" y="18"/>
                      <a:pt x="1720" y="18"/>
                    </a:cubicBezTo>
                    <a:cubicBezTo>
                      <a:pt x="1711" y="18"/>
                      <a:pt x="1705" y="9"/>
                      <a:pt x="1695" y="11"/>
                    </a:cubicBezTo>
                    <a:cubicBezTo>
                      <a:pt x="1685" y="13"/>
                      <a:pt x="1665" y="28"/>
                      <a:pt x="1660" y="29"/>
                    </a:cubicBezTo>
                    <a:cubicBezTo>
                      <a:pt x="1655" y="30"/>
                      <a:pt x="1682" y="16"/>
                      <a:pt x="1663" y="14"/>
                    </a:cubicBezTo>
                    <a:cubicBezTo>
                      <a:pt x="1644" y="12"/>
                      <a:pt x="1571" y="15"/>
                      <a:pt x="1548" y="18"/>
                    </a:cubicBezTo>
                    <a:cubicBezTo>
                      <a:pt x="1525" y="21"/>
                      <a:pt x="1530" y="31"/>
                      <a:pt x="1522" y="32"/>
                    </a:cubicBezTo>
                    <a:cubicBezTo>
                      <a:pt x="1514" y="33"/>
                      <a:pt x="1506" y="26"/>
                      <a:pt x="1498" y="26"/>
                    </a:cubicBezTo>
                    <a:cubicBezTo>
                      <a:pt x="1490" y="26"/>
                      <a:pt x="1488" y="31"/>
                      <a:pt x="1474" y="33"/>
                    </a:cubicBezTo>
                    <a:cubicBezTo>
                      <a:pt x="1460" y="35"/>
                      <a:pt x="1433" y="33"/>
                      <a:pt x="1414" y="36"/>
                    </a:cubicBezTo>
                    <a:cubicBezTo>
                      <a:pt x="1389" y="53"/>
                      <a:pt x="1397" y="47"/>
                      <a:pt x="1362" y="50"/>
                    </a:cubicBezTo>
                    <a:cubicBezTo>
                      <a:pt x="1350" y="54"/>
                      <a:pt x="1372" y="62"/>
                      <a:pt x="1366" y="65"/>
                    </a:cubicBezTo>
                    <a:cubicBezTo>
                      <a:pt x="1360" y="68"/>
                      <a:pt x="1337" y="68"/>
                      <a:pt x="1324" y="69"/>
                    </a:cubicBezTo>
                    <a:cubicBezTo>
                      <a:pt x="1311" y="70"/>
                      <a:pt x="1293" y="63"/>
                      <a:pt x="1290" y="68"/>
                    </a:cubicBezTo>
                    <a:cubicBezTo>
                      <a:pt x="1280" y="73"/>
                      <a:pt x="1308" y="99"/>
                      <a:pt x="1305" y="101"/>
                    </a:cubicBezTo>
                    <a:cubicBezTo>
                      <a:pt x="1302" y="103"/>
                      <a:pt x="1280" y="84"/>
                      <a:pt x="1269" y="83"/>
                    </a:cubicBezTo>
                    <a:cubicBezTo>
                      <a:pt x="1258" y="82"/>
                      <a:pt x="1246" y="91"/>
                      <a:pt x="1237" y="96"/>
                    </a:cubicBezTo>
                    <a:cubicBezTo>
                      <a:pt x="1228" y="99"/>
                      <a:pt x="1213" y="112"/>
                      <a:pt x="1213" y="112"/>
                    </a:cubicBezTo>
                    <a:cubicBezTo>
                      <a:pt x="1206" y="112"/>
                      <a:pt x="1222" y="84"/>
                      <a:pt x="1216" y="80"/>
                    </a:cubicBezTo>
                    <a:cubicBezTo>
                      <a:pt x="1214" y="77"/>
                      <a:pt x="1208" y="88"/>
                      <a:pt x="1203" y="93"/>
                    </a:cubicBezTo>
                    <a:cubicBezTo>
                      <a:pt x="1198" y="98"/>
                      <a:pt x="1191" y="103"/>
                      <a:pt x="1188" y="108"/>
                    </a:cubicBezTo>
                    <a:cubicBezTo>
                      <a:pt x="1185" y="113"/>
                      <a:pt x="1183" y="117"/>
                      <a:pt x="1183" y="125"/>
                    </a:cubicBezTo>
                    <a:cubicBezTo>
                      <a:pt x="1183" y="133"/>
                      <a:pt x="1188" y="160"/>
                      <a:pt x="1186" y="159"/>
                    </a:cubicBezTo>
                    <a:cubicBezTo>
                      <a:pt x="1184" y="158"/>
                      <a:pt x="1171" y="131"/>
                      <a:pt x="1170" y="120"/>
                    </a:cubicBezTo>
                    <a:cubicBezTo>
                      <a:pt x="1169" y="109"/>
                      <a:pt x="1183" y="97"/>
                      <a:pt x="1177" y="90"/>
                    </a:cubicBezTo>
                    <a:cubicBezTo>
                      <a:pt x="1167" y="93"/>
                      <a:pt x="1153" y="75"/>
                      <a:pt x="1134" y="78"/>
                    </a:cubicBezTo>
                    <a:cubicBezTo>
                      <a:pt x="1123" y="78"/>
                      <a:pt x="1118" y="97"/>
                      <a:pt x="1111" y="102"/>
                    </a:cubicBezTo>
                    <a:cubicBezTo>
                      <a:pt x="1104" y="107"/>
                      <a:pt x="1088" y="101"/>
                      <a:pt x="1090" y="111"/>
                    </a:cubicBezTo>
                    <a:cubicBezTo>
                      <a:pt x="1091" y="123"/>
                      <a:pt x="1124" y="150"/>
                      <a:pt x="1122" y="162"/>
                    </a:cubicBezTo>
                    <a:cubicBezTo>
                      <a:pt x="1120" y="172"/>
                      <a:pt x="1098" y="152"/>
                      <a:pt x="1096" y="152"/>
                    </a:cubicBezTo>
                    <a:cubicBezTo>
                      <a:pt x="1090" y="150"/>
                      <a:pt x="1088" y="147"/>
                      <a:pt x="1080" y="143"/>
                    </a:cubicBezTo>
                    <a:cubicBezTo>
                      <a:pt x="1072" y="139"/>
                      <a:pt x="1059" y="129"/>
                      <a:pt x="1047" y="128"/>
                    </a:cubicBezTo>
                    <a:cubicBezTo>
                      <a:pt x="1035" y="127"/>
                      <a:pt x="1016" y="136"/>
                      <a:pt x="1009" y="134"/>
                    </a:cubicBezTo>
                    <a:cubicBezTo>
                      <a:pt x="1001" y="132"/>
                      <a:pt x="1001" y="122"/>
                      <a:pt x="1003" y="117"/>
                    </a:cubicBezTo>
                    <a:cubicBezTo>
                      <a:pt x="1004" y="113"/>
                      <a:pt x="1011" y="109"/>
                      <a:pt x="1018" y="108"/>
                    </a:cubicBezTo>
                    <a:cubicBezTo>
                      <a:pt x="1025" y="107"/>
                      <a:pt x="1044" y="115"/>
                      <a:pt x="1044" y="113"/>
                    </a:cubicBezTo>
                    <a:cubicBezTo>
                      <a:pt x="1044" y="111"/>
                      <a:pt x="1030" y="100"/>
                      <a:pt x="1021" y="98"/>
                    </a:cubicBezTo>
                    <a:cubicBezTo>
                      <a:pt x="1012" y="96"/>
                      <a:pt x="999" y="93"/>
                      <a:pt x="991" y="98"/>
                    </a:cubicBezTo>
                    <a:cubicBezTo>
                      <a:pt x="983" y="103"/>
                      <a:pt x="974" y="118"/>
                      <a:pt x="975" y="126"/>
                    </a:cubicBezTo>
                    <a:cubicBezTo>
                      <a:pt x="976" y="134"/>
                      <a:pt x="992" y="142"/>
                      <a:pt x="994" y="146"/>
                    </a:cubicBezTo>
                    <a:cubicBezTo>
                      <a:pt x="996" y="150"/>
                      <a:pt x="991" y="150"/>
                      <a:pt x="985" y="150"/>
                    </a:cubicBezTo>
                    <a:cubicBezTo>
                      <a:pt x="979" y="150"/>
                      <a:pt x="968" y="144"/>
                      <a:pt x="960" y="143"/>
                    </a:cubicBezTo>
                    <a:cubicBezTo>
                      <a:pt x="952" y="142"/>
                      <a:pt x="944" y="141"/>
                      <a:pt x="936" y="143"/>
                    </a:cubicBezTo>
                    <a:cubicBezTo>
                      <a:pt x="928" y="145"/>
                      <a:pt x="920" y="156"/>
                      <a:pt x="913" y="156"/>
                    </a:cubicBezTo>
                    <a:cubicBezTo>
                      <a:pt x="906" y="156"/>
                      <a:pt x="903" y="143"/>
                      <a:pt x="892" y="144"/>
                    </a:cubicBezTo>
                    <a:cubicBezTo>
                      <a:pt x="881" y="145"/>
                      <a:pt x="865" y="157"/>
                      <a:pt x="849" y="162"/>
                    </a:cubicBezTo>
                    <a:cubicBezTo>
                      <a:pt x="815" y="162"/>
                      <a:pt x="808" y="177"/>
                      <a:pt x="798" y="174"/>
                    </a:cubicBezTo>
                    <a:cubicBezTo>
                      <a:pt x="788" y="171"/>
                      <a:pt x="792" y="149"/>
                      <a:pt x="786" y="144"/>
                    </a:cubicBezTo>
                    <a:cubicBezTo>
                      <a:pt x="780" y="139"/>
                      <a:pt x="766" y="136"/>
                      <a:pt x="763" y="143"/>
                    </a:cubicBezTo>
                    <a:cubicBezTo>
                      <a:pt x="760" y="150"/>
                      <a:pt x="768" y="179"/>
                      <a:pt x="765" y="185"/>
                    </a:cubicBezTo>
                    <a:cubicBezTo>
                      <a:pt x="749" y="188"/>
                      <a:pt x="752" y="181"/>
                      <a:pt x="745" y="182"/>
                    </a:cubicBezTo>
                    <a:cubicBezTo>
                      <a:pt x="738" y="183"/>
                      <a:pt x="726" y="188"/>
                      <a:pt x="720" y="194"/>
                    </a:cubicBezTo>
                    <a:cubicBezTo>
                      <a:pt x="714" y="200"/>
                      <a:pt x="719" y="216"/>
                      <a:pt x="711" y="218"/>
                    </a:cubicBezTo>
                    <a:cubicBezTo>
                      <a:pt x="699" y="225"/>
                      <a:pt x="680" y="204"/>
                      <a:pt x="672" y="204"/>
                    </a:cubicBezTo>
                    <a:cubicBezTo>
                      <a:pt x="664" y="204"/>
                      <a:pt x="662" y="210"/>
                      <a:pt x="663" y="215"/>
                    </a:cubicBezTo>
                    <a:cubicBezTo>
                      <a:pt x="664" y="220"/>
                      <a:pt x="682" y="230"/>
                      <a:pt x="681" y="232"/>
                    </a:cubicBezTo>
                    <a:cubicBezTo>
                      <a:pt x="673" y="235"/>
                      <a:pt x="655" y="230"/>
                      <a:pt x="655" y="230"/>
                    </a:cubicBezTo>
                    <a:cubicBezTo>
                      <a:pt x="622" y="208"/>
                      <a:pt x="658" y="229"/>
                      <a:pt x="627" y="198"/>
                    </a:cubicBezTo>
                    <a:cubicBezTo>
                      <a:pt x="623" y="194"/>
                      <a:pt x="606" y="185"/>
                      <a:pt x="606" y="185"/>
                    </a:cubicBezTo>
                    <a:cubicBezTo>
                      <a:pt x="629" y="170"/>
                      <a:pt x="644" y="180"/>
                      <a:pt x="669" y="188"/>
                    </a:cubicBezTo>
                    <a:cubicBezTo>
                      <a:pt x="682" y="187"/>
                      <a:pt x="696" y="187"/>
                      <a:pt x="709" y="184"/>
                    </a:cubicBezTo>
                    <a:cubicBezTo>
                      <a:pt x="720" y="182"/>
                      <a:pt x="739" y="175"/>
                      <a:pt x="729" y="165"/>
                    </a:cubicBezTo>
                    <a:cubicBezTo>
                      <a:pt x="711" y="147"/>
                      <a:pt x="662" y="137"/>
                      <a:pt x="637" y="135"/>
                    </a:cubicBezTo>
                    <a:cubicBezTo>
                      <a:pt x="615" y="128"/>
                      <a:pt x="592" y="132"/>
                      <a:pt x="580" y="129"/>
                    </a:cubicBezTo>
                    <a:cubicBezTo>
                      <a:pt x="568" y="126"/>
                      <a:pt x="573" y="115"/>
                      <a:pt x="567" y="114"/>
                    </a:cubicBezTo>
                    <a:cubicBezTo>
                      <a:pt x="559" y="111"/>
                      <a:pt x="545" y="120"/>
                      <a:pt x="545" y="120"/>
                    </a:cubicBezTo>
                    <a:cubicBezTo>
                      <a:pt x="536" y="118"/>
                      <a:pt x="531" y="114"/>
                      <a:pt x="519" y="114"/>
                    </a:cubicBezTo>
                    <a:cubicBezTo>
                      <a:pt x="512" y="112"/>
                      <a:pt x="508" y="104"/>
                      <a:pt x="501" y="105"/>
                    </a:cubicBezTo>
                    <a:cubicBezTo>
                      <a:pt x="494" y="106"/>
                      <a:pt x="486" y="115"/>
                      <a:pt x="475" y="119"/>
                    </a:cubicBezTo>
                    <a:cubicBezTo>
                      <a:pt x="464" y="123"/>
                      <a:pt x="446" y="132"/>
                      <a:pt x="435" y="132"/>
                    </a:cubicBezTo>
                    <a:cubicBezTo>
                      <a:pt x="415" y="136"/>
                      <a:pt x="417" y="111"/>
                      <a:pt x="411" y="116"/>
                    </a:cubicBezTo>
                    <a:cubicBezTo>
                      <a:pt x="406" y="116"/>
                      <a:pt x="404" y="124"/>
                      <a:pt x="402" y="131"/>
                    </a:cubicBezTo>
                    <a:cubicBezTo>
                      <a:pt x="400" y="138"/>
                      <a:pt x="406" y="153"/>
                      <a:pt x="400" y="156"/>
                    </a:cubicBezTo>
                    <a:cubicBezTo>
                      <a:pt x="395" y="162"/>
                      <a:pt x="376" y="142"/>
                      <a:pt x="366" y="147"/>
                    </a:cubicBezTo>
                    <a:cubicBezTo>
                      <a:pt x="351" y="148"/>
                      <a:pt x="322" y="156"/>
                      <a:pt x="309" y="165"/>
                    </a:cubicBezTo>
                    <a:cubicBezTo>
                      <a:pt x="296" y="174"/>
                      <a:pt x="286" y="196"/>
                      <a:pt x="289" y="198"/>
                    </a:cubicBezTo>
                    <a:cubicBezTo>
                      <a:pt x="292" y="200"/>
                      <a:pt x="316" y="182"/>
                      <a:pt x="325" y="177"/>
                    </a:cubicBezTo>
                    <a:cubicBezTo>
                      <a:pt x="334" y="172"/>
                      <a:pt x="343" y="167"/>
                      <a:pt x="346" y="168"/>
                    </a:cubicBezTo>
                    <a:cubicBezTo>
                      <a:pt x="349" y="169"/>
                      <a:pt x="345" y="180"/>
                      <a:pt x="341" y="184"/>
                    </a:cubicBezTo>
                    <a:cubicBezTo>
                      <a:pt x="337" y="189"/>
                      <a:pt x="327" y="190"/>
                      <a:pt x="321" y="194"/>
                    </a:cubicBezTo>
                    <a:cubicBezTo>
                      <a:pt x="315" y="198"/>
                      <a:pt x="312" y="205"/>
                      <a:pt x="304" y="210"/>
                    </a:cubicBezTo>
                    <a:cubicBezTo>
                      <a:pt x="297" y="214"/>
                      <a:pt x="274" y="222"/>
                      <a:pt x="274" y="222"/>
                    </a:cubicBezTo>
                    <a:cubicBezTo>
                      <a:pt x="265" y="227"/>
                      <a:pt x="247" y="233"/>
                      <a:pt x="238" y="237"/>
                    </a:cubicBezTo>
                    <a:cubicBezTo>
                      <a:pt x="229" y="241"/>
                      <a:pt x="227" y="242"/>
                      <a:pt x="222" y="248"/>
                    </a:cubicBezTo>
                    <a:cubicBezTo>
                      <a:pt x="208" y="255"/>
                      <a:pt x="214" y="263"/>
                      <a:pt x="208" y="275"/>
                    </a:cubicBez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15" name="Freeform 65"/>
              <p:cNvSpPr>
                <a:spLocks noChangeArrowheads="1"/>
              </p:cNvSpPr>
              <p:nvPr/>
            </p:nvSpPr>
            <p:spPr bwMode="auto">
              <a:xfrm>
                <a:off x="2557" y="2041"/>
                <a:ext cx="328" cy="383"/>
              </a:xfrm>
              <a:custGeom>
                <a:avLst/>
                <a:gdLst>
                  <a:gd name="T0" fmla="*/ 15 w 328"/>
                  <a:gd name="T1" fmla="*/ 380 h 383"/>
                  <a:gd name="T2" fmla="*/ 28 w 328"/>
                  <a:gd name="T3" fmla="*/ 377 h 383"/>
                  <a:gd name="T4" fmla="*/ 36 w 328"/>
                  <a:gd name="T5" fmla="*/ 350 h 383"/>
                  <a:gd name="T6" fmla="*/ 46 w 328"/>
                  <a:gd name="T7" fmla="*/ 356 h 383"/>
                  <a:gd name="T8" fmla="*/ 61 w 328"/>
                  <a:gd name="T9" fmla="*/ 351 h 383"/>
                  <a:gd name="T10" fmla="*/ 66 w 328"/>
                  <a:gd name="T11" fmla="*/ 332 h 383"/>
                  <a:gd name="T12" fmla="*/ 76 w 328"/>
                  <a:gd name="T13" fmla="*/ 323 h 383"/>
                  <a:gd name="T14" fmla="*/ 84 w 328"/>
                  <a:gd name="T15" fmla="*/ 342 h 383"/>
                  <a:gd name="T16" fmla="*/ 96 w 328"/>
                  <a:gd name="T17" fmla="*/ 344 h 383"/>
                  <a:gd name="T18" fmla="*/ 103 w 328"/>
                  <a:gd name="T19" fmla="*/ 314 h 383"/>
                  <a:gd name="T20" fmla="*/ 121 w 328"/>
                  <a:gd name="T21" fmla="*/ 326 h 383"/>
                  <a:gd name="T22" fmla="*/ 145 w 328"/>
                  <a:gd name="T23" fmla="*/ 312 h 383"/>
                  <a:gd name="T24" fmla="*/ 168 w 328"/>
                  <a:gd name="T25" fmla="*/ 321 h 383"/>
                  <a:gd name="T26" fmla="*/ 162 w 328"/>
                  <a:gd name="T27" fmla="*/ 281 h 383"/>
                  <a:gd name="T28" fmla="*/ 171 w 328"/>
                  <a:gd name="T29" fmla="*/ 260 h 383"/>
                  <a:gd name="T30" fmla="*/ 187 w 328"/>
                  <a:gd name="T31" fmla="*/ 239 h 383"/>
                  <a:gd name="T32" fmla="*/ 163 w 328"/>
                  <a:gd name="T33" fmla="*/ 204 h 383"/>
                  <a:gd name="T34" fmla="*/ 171 w 328"/>
                  <a:gd name="T35" fmla="*/ 194 h 383"/>
                  <a:gd name="T36" fmla="*/ 187 w 328"/>
                  <a:gd name="T37" fmla="*/ 189 h 383"/>
                  <a:gd name="T38" fmla="*/ 199 w 328"/>
                  <a:gd name="T39" fmla="*/ 207 h 383"/>
                  <a:gd name="T40" fmla="*/ 205 w 328"/>
                  <a:gd name="T41" fmla="*/ 192 h 383"/>
                  <a:gd name="T42" fmla="*/ 229 w 328"/>
                  <a:gd name="T43" fmla="*/ 188 h 383"/>
                  <a:gd name="T44" fmla="*/ 234 w 328"/>
                  <a:gd name="T45" fmla="*/ 174 h 383"/>
                  <a:gd name="T46" fmla="*/ 256 w 328"/>
                  <a:gd name="T47" fmla="*/ 165 h 383"/>
                  <a:gd name="T48" fmla="*/ 261 w 328"/>
                  <a:gd name="T49" fmla="*/ 159 h 383"/>
                  <a:gd name="T50" fmla="*/ 288 w 328"/>
                  <a:gd name="T51" fmla="*/ 155 h 383"/>
                  <a:gd name="T52" fmla="*/ 303 w 328"/>
                  <a:gd name="T53" fmla="*/ 141 h 383"/>
                  <a:gd name="T54" fmla="*/ 300 w 328"/>
                  <a:gd name="T55" fmla="*/ 125 h 383"/>
                  <a:gd name="T56" fmla="*/ 297 w 328"/>
                  <a:gd name="T57" fmla="*/ 141 h 383"/>
                  <a:gd name="T58" fmla="*/ 280 w 328"/>
                  <a:gd name="T59" fmla="*/ 131 h 383"/>
                  <a:gd name="T60" fmla="*/ 268 w 328"/>
                  <a:gd name="T61" fmla="*/ 153 h 383"/>
                  <a:gd name="T62" fmla="*/ 258 w 328"/>
                  <a:gd name="T63" fmla="*/ 143 h 383"/>
                  <a:gd name="T64" fmla="*/ 237 w 328"/>
                  <a:gd name="T65" fmla="*/ 165 h 383"/>
                  <a:gd name="T66" fmla="*/ 210 w 328"/>
                  <a:gd name="T67" fmla="*/ 159 h 383"/>
                  <a:gd name="T68" fmla="*/ 189 w 328"/>
                  <a:gd name="T69" fmla="*/ 136 h 383"/>
                  <a:gd name="T70" fmla="*/ 198 w 328"/>
                  <a:gd name="T71" fmla="*/ 128 h 383"/>
                  <a:gd name="T72" fmla="*/ 198 w 328"/>
                  <a:gd name="T73" fmla="*/ 98 h 383"/>
                  <a:gd name="T74" fmla="*/ 213 w 328"/>
                  <a:gd name="T75" fmla="*/ 76 h 383"/>
                  <a:gd name="T76" fmla="*/ 204 w 328"/>
                  <a:gd name="T77" fmla="*/ 57 h 383"/>
                  <a:gd name="T78" fmla="*/ 198 w 328"/>
                  <a:gd name="T79" fmla="*/ 12 h 383"/>
                  <a:gd name="T80" fmla="*/ 186 w 328"/>
                  <a:gd name="T81" fmla="*/ 6 h 383"/>
                  <a:gd name="T82" fmla="*/ 183 w 328"/>
                  <a:gd name="T83" fmla="*/ 33 h 383"/>
                  <a:gd name="T84" fmla="*/ 185 w 328"/>
                  <a:gd name="T85" fmla="*/ 76 h 383"/>
                  <a:gd name="T86" fmla="*/ 173 w 328"/>
                  <a:gd name="T87" fmla="*/ 100 h 383"/>
                  <a:gd name="T88" fmla="*/ 173 w 328"/>
                  <a:gd name="T89" fmla="*/ 144 h 383"/>
                  <a:gd name="T90" fmla="*/ 157 w 328"/>
                  <a:gd name="T91" fmla="*/ 168 h 383"/>
                  <a:gd name="T92" fmla="*/ 149 w 328"/>
                  <a:gd name="T93" fmla="*/ 180 h 383"/>
                  <a:gd name="T94" fmla="*/ 141 w 328"/>
                  <a:gd name="T95" fmla="*/ 210 h 383"/>
                  <a:gd name="T96" fmla="*/ 145 w 328"/>
                  <a:gd name="T97" fmla="*/ 219 h 383"/>
                  <a:gd name="T98" fmla="*/ 151 w 328"/>
                  <a:gd name="T99" fmla="*/ 236 h 383"/>
                  <a:gd name="T100" fmla="*/ 138 w 328"/>
                  <a:gd name="T101" fmla="*/ 254 h 383"/>
                  <a:gd name="T102" fmla="*/ 124 w 328"/>
                  <a:gd name="T103" fmla="*/ 279 h 383"/>
                  <a:gd name="T104" fmla="*/ 99 w 328"/>
                  <a:gd name="T105" fmla="*/ 278 h 383"/>
                  <a:gd name="T106" fmla="*/ 85 w 328"/>
                  <a:gd name="T107" fmla="*/ 299 h 383"/>
                  <a:gd name="T108" fmla="*/ 61 w 328"/>
                  <a:gd name="T109" fmla="*/ 296 h 383"/>
                  <a:gd name="T110" fmla="*/ 37 w 328"/>
                  <a:gd name="T111" fmla="*/ 306 h 383"/>
                  <a:gd name="T112" fmla="*/ 27 w 328"/>
                  <a:gd name="T113" fmla="*/ 326 h 383"/>
                  <a:gd name="T114" fmla="*/ 10 w 328"/>
                  <a:gd name="T115" fmla="*/ 330 h 383"/>
                  <a:gd name="T116" fmla="*/ 3 w 328"/>
                  <a:gd name="T117" fmla="*/ 348 h 383"/>
                  <a:gd name="T118" fmla="*/ 15 w 328"/>
                  <a:gd name="T119" fmla="*/ 380 h 383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328"/>
                  <a:gd name="T181" fmla="*/ 0 h 383"/>
                  <a:gd name="T182" fmla="*/ 328 w 328"/>
                  <a:gd name="T183" fmla="*/ 383 h 383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328" h="383">
                    <a:moveTo>
                      <a:pt x="15" y="380"/>
                    </a:moveTo>
                    <a:cubicBezTo>
                      <a:pt x="18" y="383"/>
                      <a:pt x="23" y="381"/>
                      <a:pt x="28" y="377"/>
                    </a:cubicBezTo>
                    <a:cubicBezTo>
                      <a:pt x="31" y="372"/>
                      <a:pt x="33" y="354"/>
                      <a:pt x="36" y="350"/>
                    </a:cubicBezTo>
                    <a:cubicBezTo>
                      <a:pt x="39" y="346"/>
                      <a:pt x="42" y="356"/>
                      <a:pt x="46" y="356"/>
                    </a:cubicBezTo>
                    <a:cubicBezTo>
                      <a:pt x="50" y="353"/>
                      <a:pt x="58" y="355"/>
                      <a:pt x="61" y="351"/>
                    </a:cubicBezTo>
                    <a:cubicBezTo>
                      <a:pt x="64" y="347"/>
                      <a:pt x="64" y="337"/>
                      <a:pt x="66" y="332"/>
                    </a:cubicBezTo>
                    <a:cubicBezTo>
                      <a:pt x="68" y="327"/>
                      <a:pt x="73" y="321"/>
                      <a:pt x="76" y="323"/>
                    </a:cubicBezTo>
                    <a:cubicBezTo>
                      <a:pt x="79" y="325"/>
                      <a:pt x="81" y="339"/>
                      <a:pt x="84" y="342"/>
                    </a:cubicBezTo>
                    <a:cubicBezTo>
                      <a:pt x="87" y="345"/>
                      <a:pt x="93" y="349"/>
                      <a:pt x="96" y="344"/>
                    </a:cubicBezTo>
                    <a:cubicBezTo>
                      <a:pt x="116" y="331"/>
                      <a:pt x="90" y="344"/>
                      <a:pt x="103" y="314"/>
                    </a:cubicBezTo>
                    <a:cubicBezTo>
                      <a:pt x="109" y="305"/>
                      <a:pt x="110" y="328"/>
                      <a:pt x="121" y="326"/>
                    </a:cubicBezTo>
                    <a:cubicBezTo>
                      <a:pt x="128" y="326"/>
                      <a:pt x="137" y="313"/>
                      <a:pt x="145" y="312"/>
                    </a:cubicBezTo>
                    <a:cubicBezTo>
                      <a:pt x="153" y="311"/>
                      <a:pt x="165" y="326"/>
                      <a:pt x="168" y="321"/>
                    </a:cubicBezTo>
                    <a:cubicBezTo>
                      <a:pt x="171" y="316"/>
                      <a:pt x="162" y="291"/>
                      <a:pt x="162" y="281"/>
                    </a:cubicBezTo>
                    <a:cubicBezTo>
                      <a:pt x="166" y="273"/>
                      <a:pt x="167" y="267"/>
                      <a:pt x="171" y="260"/>
                    </a:cubicBezTo>
                    <a:cubicBezTo>
                      <a:pt x="175" y="253"/>
                      <a:pt x="188" y="248"/>
                      <a:pt x="187" y="239"/>
                    </a:cubicBezTo>
                    <a:cubicBezTo>
                      <a:pt x="186" y="230"/>
                      <a:pt x="166" y="211"/>
                      <a:pt x="163" y="204"/>
                    </a:cubicBezTo>
                    <a:cubicBezTo>
                      <a:pt x="164" y="191"/>
                      <a:pt x="167" y="196"/>
                      <a:pt x="171" y="194"/>
                    </a:cubicBezTo>
                    <a:cubicBezTo>
                      <a:pt x="175" y="192"/>
                      <a:pt x="183" y="187"/>
                      <a:pt x="187" y="189"/>
                    </a:cubicBezTo>
                    <a:cubicBezTo>
                      <a:pt x="191" y="191"/>
                      <a:pt x="196" y="206"/>
                      <a:pt x="199" y="207"/>
                    </a:cubicBezTo>
                    <a:cubicBezTo>
                      <a:pt x="202" y="208"/>
                      <a:pt x="200" y="195"/>
                      <a:pt x="205" y="192"/>
                    </a:cubicBezTo>
                    <a:cubicBezTo>
                      <a:pt x="210" y="189"/>
                      <a:pt x="224" y="191"/>
                      <a:pt x="229" y="188"/>
                    </a:cubicBezTo>
                    <a:cubicBezTo>
                      <a:pt x="234" y="185"/>
                      <a:pt x="230" y="178"/>
                      <a:pt x="234" y="174"/>
                    </a:cubicBezTo>
                    <a:cubicBezTo>
                      <a:pt x="238" y="170"/>
                      <a:pt x="252" y="167"/>
                      <a:pt x="256" y="165"/>
                    </a:cubicBezTo>
                    <a:cubicBezTo>
                      <a:pt x="260" y="163"/>
                      <a:pt x="256" y="161"/>
                      <a:pt x="261" y="159"/>
                    </a:cubicBezTo>
                    <a:cubicBezTo>
                      <a:pt x="266" y="157"/>
                      <a:pt x="281" y="158"/>
                      <a:pt x="288" y="155"/>
                    </a:cubicBezTo>
                    <a:cubicBezTo>
                      <a:pt x="295" y="152"/>
                      <a:pt x="301" y="146"/>
                      <a:pt x="303" y="141"/>
                    </a:cubicBezTo>
                    <a:cubicBezTo>
                      <a:pt x="328" y="131"/>
                      <a:pt x="299" y="125"/>
                      <a:pt x="300" y="125"/>
                    </a:cubicBezTo>
                    <a:cubicBezTo>
                      <a:pt x="301" y="125"/>
                      <a:pt x="300" y="140"/>
                      <a:pt x="297" y="141"/>
                    </a:cubicBezTo>
                    <a:cubicBezTo>
                      <a:pt x="294" y="142"/>
                      <a:pt x="285" y="129"/>
                      <a:pt x="280" y="131"/>
                    </a:cubicBezTo>
                    <a:cubicBezTo>
                      <a:pt x="275" y="133"/>
                      <a:pt x="272" y="151"/>
                      <a:pt x="268" y="153"/>
                    </a:cubicBezTo>
                    <a:cubicBezTo>
                      <a:pt x="264" y="155"/>
                      <a:pt x="263" y="141"/>
                      <a:pt x="258" y="143"/>
                    </a:cubicBezTo>
                    <a:cubicBezTo>
                      <a:pt x="253" y="145"/>
                      <a:pt x="245" y="162"/>
                      <a:pt x="237" y="165"/>
                    </a:cubicBezTo>
                    <a:cubicBezTo>
                      <a:pt x="229" y="168"/>
                      <a:pt x="218" y="164"/>
                      <a:pt x="210" y="159"/>
                    </a:cubicBezTo>
                    <a:cubicBezTo>
                      <a:pt x="202" y="154"/>
                      <a:pt x="191" y="141"/>
                      <a:pt x="189" y="136"/>
                    </a:cubicBezTo>
                    <a:cubicBezTo>
                      <a:pt x="184" y="130"/>
                      <a:pt x="194" y="138"/>
                      <a:pt x="198" y="128"/>
                    </a:cubicBezTo>
                    <a:cubicBezTo>
                      <a:pt x="199" y="122"/>
                      <a:pt x="196" y="107"/>
                      <a:pt x="198" y="98"/>
                    </a:cubicBezTo>
                    <a:cubicBezTo>
                      <a:pt x="200" y="89"/>
                      <a:pt x="212" y="83"/>
                      <a:pt x="213" y="76"/>
                    </a:cubicBezTo>
                    <a:cubicBezTo>
                      <a:pt x="216" y="62"/>
                      <a:pt x="206" y="68"/>
                      <a:pt x="204" y="57"/>
                    </a:cubicBezTo>
                    <a:cubicBezTo>
                      <a:pt x="202" y="46"/>
                      <a:pt x="201" y="20"/>
                      <a:pt x="198" y="12"/>
                    </a:cubicBezTo>
                    <a:cubicBezTo>
                      <a:pt x="195" y="4"/>
                      <a:pt x="188" y="3"/>
                      <a:pt x="186" y="6"/>
                    </a:cubicBezTo>
                    <a:cubicBezTo>
                      <a:pt x="182" y="0"/>
                      <a:pt x="183" y="21"/>
                      <a:pt x="183" y="33"/>
                    </a:cubicBezTo>
                    <a:cubicBezTo>
                      <a:pt x="183" y="45"/>
                      <a:pt x="187" y="65"/>
                      <a:pt x="185" y="76"/>
                    </a:cubicBezTo>
                    <a:cubicBezTo>
                      <a:pt x="183" y="85"/>
                      <a:pt x="176" y="92"/>
                      <a:pt x="173" y="100"/>
                    </a:cubicBezTo>
                    <a:cubicBezTo>
                      <a:pt x="179" y="117"/>
                      <a:pt x="182" y="120"/>
                      <a:pt x="173" y="144"/>
                    </a:cubicBezTo>
                    <a:cubicBezTo>
                      <a:pt x="170" y="153"/>
                      <a:pt x="162" y="160"/>
                      <a:pt x="157" y="168"/>
                    </a:cubicBezTo>
                    <a:cubicBezTo>
                      <a:pt x="154" y="172"/>
                      <a:pt x="149" y="180"/>
                      <a:pt x="149" y="180"/>
                    </a:cubicBezTo>
                    <a:cubicBezTo>
                      <a:pt x="144" y="199"/>
                      <a:pt x="157" y="199"/>
                      <a:pt x="141" y="210"/>
                    </a:cubicBezTo>
                    <a:cubicBezTo>
                      <a:pt x="139" y="216"/>
                      <a:pt x="143" y="215"/>
                      <a:pt x="145" y="219"/>
                    </a:cubicBezTo>
                    <a:cubicBezTo>
                      <a:pt x="147" y="223"/>
                      <a:pt x="152" y="230"/>
                      <a:pt x="151" y="236"/>
                    </a:cubicBezTo>
                    <a:cubicBezTo>
                      <a:pt x="150" y="242"/>
                      <a:pt x="142" y="247"/>
                      <a:pt x="138" y="254"/>
                    </a:cubicBezTo>
                    <a:cubicBezTo>
                      <a:pt x="133" y="258"/>
                      <a:pt x="130" y="276"/>
                      <a:pt x="124" y="279"/>
                    </a:cubicBezTo>
                    <a:cubicBezTo>
                      <a:pt x="118" y="283"/>
                      <a:pt x="105" y="275"/>
                      <a:pt x="99" y="278"/>
                    </a:cubicBezTo>
                    <a:cubicBezTo>
                      <a:pt x="92" y="281"/>
                      <a:pt x="91" y="296"/>
                      <a:pt x="85" y="299"/>
                    </a:cubicBezTo>
                    <a:cubicBezTo>
                      <a:pt x="79" y="302"/>
                      <a:pt x="69" y="295"/>
                      <a:pt x="61" y="296"/>
                    </a:cubicBezTo>
                    <a:cubicBezTo>
                      <a:pt x="51" y="306"/>
                      <a:pt x="43" y="301"/>
                      <a:pt x="37" y="306"/>
                    </a:cubicBezTo>
                    <a:cubicBezTo>
                      <a:pt x="31" y="311"/>
                      <a:pt x="32" y="322"/>
                      <a:pt x="27" y="326"/>
                    </a:cubicBezTo>
                    <a:cubicBezTo>
                      <a:pt x="22" y="330"/>
                      <a:pt x="14" y="326"/>
                      <a:pt x="10" y="330"/>
                    </a:cubicBezTo>
                    <a:cubicBezTo>
                      <a:pt x="7" y="334"/>
                      <a:pt x="0" y="345"/>
                      <a:pt x="3" y="348"/>
                    </a:cubicBezTo>
                    <a:cubicBezTo>
                      <a:pt x="5" y="351"/>
                      <a:pt x="9" y="379"/>
                      <a:pt x="15" y="380"/>
                    </a:cubicBez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16" name="Freeform 66"/>
              <p:cNvSpPr>
                <a:spLocks noChangeArrowheads="1"/>
              </p:cNvSpPr>
              <p:nvPr/>
            </p:nvSpPr>
            <p:spPr bwMode="auto">
              <a:xfrm>
                <a:off x="462" y="2319"/>
                <a:ext cx="987" cy="1183"/>
              </a:xfrm>
              <a:custGeom>
                <a:avLst/>
                <a:gdLst>
                  <a:gd name="T0" fmla="*/ 380 w 987"/>
                  <a:gd name="T1" fmla="*/ 4 h 1183"/>
                  <a:gd name="T2" fmla="*/ 305 w 987"/>
                  <a:gd name="T3" fmla="*/ 4 h 1183"/>
                  <a:gd name="T4" fmla="*/ 229 w 987"/>
                  <a:gd name="T5" fmla="*/ 28 h 1183"/>
                  <a:gd name="T6" fmla="*/ 173 w 987"/>
                  <a:gd name="T7" fmla="*/ 20 h 1183"/>
                  <a:gd name="T8" fmla="*/ 136 w 987"/>
                  <a:gd name="T9" fmla="*/ 58 h 1183"/>
                  <a:gd name="T10" fmla="*/ 95 w 987"/>
                  <a:gd name="T11" fmla="*/ 141 h 1183"/>
                  <a:gd name="T12" fmla="*/ 47 w 987"/>
                  <a:gd name="T13" fmla="*/ 177 h 1183"/>
                  <a:gd name="T14" fmla="*/ 10 w 987"/>
                  <a:gd name="T15" fmla="*/ 252 h 1183"/>
                  <a:gd name="T16" fmla="*/ 11 w 987"/>
                  <a:gd name="T17" fmla="*/ 346 h 1183"/>
                  <a:gd name="T18" fmla="*/ 58 w 987"/>
                  <a:gd name="T19" fmla="*/ 453 h 1183"/>
                  <a:gd name="T20" fmla="*/ 115 w 987"/>
                  <a:gd name="T21" fmla="*/ 513 h 1183"/>
                  <a:gd name="T22" fmla="*/ 188 w 987"/>
                  <a:gd name="T23" fmla="*/ 514 h 1183"/>
                  <a:gd name="T24" fmla="*/ 238 w 987"/>
                  <a:gd name="T25" fmla="*/ 519 h 1183"/>
                  <a:gd name="T26" fmla="*/ 321 w 987"/>
                  <a:gd name="T27" fmla="*/ 496 h 1183"/>
                  <a:gd name="T28" fmla="*/ 374 w 987"/>
                  <a:gd name="T29" fmla="*/ 531 h 1183"/>
                  <a:gd name="T30" fmla="*/ 388 w 987"/>
                  <a:gd name="T31" fmla="*/ 574 h 1183"/>
                  <a:gd name="T32" fmla="*/ 403 w 987"/>
                  <a:gd name="T33" fmla="*/ 657 h 1183"/>
                  <a:gd name="T34" fmla="*/ 425 w 987"/>
                  <a:gd name="T35" fmla="*/ 704 h 1183"/>
                  <a:gd name="T36" fmla="*/ 436 w 987"/>
                  <a:gd name="T37" fmla="*/ 753 h 1183"/>
                  <a:gd name="T38" fmla="*/ 425 w 987"/>
                  <a:gd name="T39" fmla="*/ 832 h 1183"/>
                  <a:gd name="T40" fmla="*/ 449 w 987"/>
                  <a:gd name="T41" fmla="*/ 936 h 1183"/>
                  <a:gd name="T42" fmla="*/ 455 w 987"/>
                  <a:gd name="T43" fmla="*/ 988 h 1183"/>
                  <a:gd name="T44" fmla="*/ 497 w 987"/>
                  <a:gd name="T45" fmla="*/ 1092 h 1183"/>
                  <a:gd name="T46" fmla="*/ 514 w 987"/>
                  <a:gd name="T47" fmla="*/ 1123 h 1183"/>
                  <a:gd name="T48" fmla="*/ 529 w 987"/>
                  <a:gd name="T49" fmla="*/ 1172 h 1183"/>
                  <a:gd name="T50" fmla="*/ 607 w 987"/>
                  <a:gd name="T51" fmla="*/ 1161 h 1183"/>
                  <a:gd name="T52" fmla="*/ 688 w 987"/>
                  <a:gd name="T53" fmla="*/ 1101 h 1183"/>
                  <a:gd name="T54" fmla="*/ 718 w 987"/>
                  <a:gd name="T55" fmla="*/ 1023 h 1183"/>
                  <a:gd name="T56" fmla="*/ 758 w 987"/>
                  <a:gd name="T57" fmla="*/ 966 h 1183"/>
                  <a:gd name="T58" fmla="*/ 758 w 987"/>
                  <a:gd name="T59" fmla="*/ 921 h 1183"/>
                  <a:gd name="T60" fmla="*/ 805 w 987"/>
                  <a:gd name="T61" fmla="*/ 882 h 1183"/>
                  <a:gd name="T62" fmla="*/ 832 w 987"/>
                  <a:gd name="T63" fmla="*/ 844 h 1183"/>
                  <a:gd name="T64" fmla="*/ 811 w 987"/>
                  <a:gd name="T65" fmla="*/ 750 h 1183"/>
                  <a:gd name="T66" fmla="*/ 802 w 987"/>
                  <a:gd name="T67" fmla="*/ 706 h 1183"/>
                  <a:gd name="T68" fmla="*/ 835 w 987"/>
                  <a:gd name="T69" fmla="*/ 642 h 1183"/>
                  <a:gd name="T70" fmla="*/ 899 w 987"/>
                  <a:gd name="T71" fmla="*/ 568 h 1183"/>
                  <a:gd name="T72" fmla="*/ 947 w 987"/>
                  <a:gd name="T73" fmla="*/ 513 h 1183"/>
                  <a:gd name="T74" fmla="*/ 973 w 987"/>
                  <a:gd name="T75" fmla="*/ 459 h 1183"/>
                  <a:gd name="T76" fmla="*/ 979 w 987"/>
                  <a:gd name="T77" fmla="*/ 406 h 1183"/>
                  <a:gd name="T78" fmla="*/ 947 w 987"/>
                  <a:gd name="T79" fmla="*/ 418 h 1183"/>
                  <a:gd name="T80" fmla="*/ 887 w 987"/>
                  <a:gd name="T81" fmla="*/ 435 h 1183"/>
                  <a:gd name="T82" fmla="*/ 883 w 987"/>
                  <a:gd name="T83" fmla="*/ 418 h 1183"/>
                  <a:gd name="T84" fmla="*/ 842 w 987"/>
                  <a:gd name="T85" fmla="*/ 372 h 1183"/>
                  <a:gd name="T86" fmla="*/ 814 w 987"/>
                  <a:gd name="T87" fmla="*/ 315 h 1183"/>
                  <a:gd name="T88" fmla="*/ 779 w 987"/>
                  <a:gd name="T89" fmla="*/ 286 h 1183"/>
                  <a:gd name="T90" fmla="*/ 751 w 987"/>
                  <a:gd name="T91" fmla="*/ 202 h 1183"/>
                  <a:gd name="T92" fmla="*/ 721 w 987"/>
                  <a:gd name="T93" fmla="*/ 108 h 1183"/>
                  <a:gd name="T94" fmla="*/ 668 w 987"/>
                  <a:gd name="T95" fmla="*/ 97 h 1183"/>
                  <a:gd name="T96" fmla="*/ 614 w 987"/>
                  <a:gd name="T97" fmla="*/ 85 h 1183"/>
                  <a:gd name="T98" fmla="*/ 561 w 987"/>
                  <a:gd name="T99" fmla="*/ 64 h 1183"/>
                  <a:gd name="T100" fmla="*/ 539 w 987"/>
                  <a:gd name="T101" fmla="*/ 88 h 1183"/>
                  <a:gd name="T102" fmla="*/ 508 w 987"/>
                  <a:gd name="T103" fmla="*/ 96 h 1183"/>
                  <a:gd name="T104" fmla="*/ 454 w 987"/>
                  <a:gd name="T105" fmla="*/ 64 h 1183"/>
                  <a:gd name="T106" fmla="*/ 410 w 987"/>
                  <a:gd name="T107" fmla="*/ 31 h 1183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987"/>
                  <a:gd name="T163" fmla="*/ 0 h 1183"/>
                  <a:gd name="T164" fmla="*/ 987 w 987"/>
                  <a:gd name="T165" fmla="*/ 1183 h 1183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987" h="1183">
                    <a:moveTo>
                      <a:pt x="401" y="3"/>
                    </a:moveTo>
                    <a:cubicBezTo>
                      <a:pt x="393" y="0"/>
                      <a:pt x="388" y="7"/>
                      <a:pt x="380" y="4"/>
                    </a:cubicBezTo>
                    <a:cubicBezTo>
                      <a:pt x="376" y="3"/>
                      <a:pt x="361" y="0"/>
                      <a:pt x="361" y="0"/>
                    </a:cubicBezTo>
                    <a:cubicBezTo>
                      <a:pt x="342" y="1"/>
                      <a:pt x="324" y="2"/>
                      <a:pt x="305" y="4"/>
                    </a:cubicBezTo>
                    <a:cubicBezTo>
                      <a:pt x="296" y="5"/>
                      <a:pt x="284" y="6"/>
                      <a:pt x="275" y="7"/>
                    </a:cubicBezTo>
                    <a:cubicBezTo>
                      <a:pt x="262" y="9"/>
                      <a:pt x="241" y="26"/>
                      <a:pt x="229" y="28"/>
                    </a:cubicBezTo>
                    <a:cubicBezTo>
                      <a:pt x="217" y="30"/>
                      <a:pt x="214" y="20"/>
                      <a:pt x="205" y="19"/>
                    </a:cubicBezTo>
                    <a:cubicBezTo>
                      <a:pt x="196" y="18"/>
                      <a:pt x="180" y="16"/>
                      <a:pt x="173" y="20"/>
                    </a:cubicBezTo>
                    <a:cubicBezTo>
                      <a:pt x="171" y="32"/>
                      <a:pt x="171" y="37"/>
                      <a:pt x="161" y="46"/>
                    </a:cubicBezTo>
                    <a:cubicBezTo>
                      <a:pt x="154" y="52"/>
                      <a:pt x="136" y="58"/>
                      <a:pt x="136" y="58"/>
                    </a:cubicBezTo>
                    <a:cubicBezTo>
                      <a:pt x="125" y="75"/>
                      <a:pt x="115" y="98"/>
                      <a:pt x="109" y="116"/>
                    </a:cubicBezTo>
                    <a:cubicBezTo>
                      <a:pt x="108" y="129"/>
                      <a:pt x="99" y="128"/>
                      <a:pt x="95" y="141"/>
                    </a:cubicBezTo>
                    <a:cubicBezTo>
                      <a:pt x="89" y="148"/>
                      <a:pt x="79" y="144"/>
                      <a:pt x="71" y="150"/>
                    </a:cubicBezTo>
                    <a:cubicBezTo>
                      <a:pt x="63" y="156"/>
                      <a:pt x="54" y="164"/>
                      <a:pt x="47" y="177"/>
                    </a:cubicBezTo>
                    <a:cubicBezTo>
                      <a:pt x="47" y="177"/>
                      <a:pt x="32" y="220"/>
                      <a:pt x="28" y="226"/>
                    </a:cubicBezTo>
                    <a:cubicBezTo>
                      <a:pt x="23" y="233"/>
                      <a:pt x="0" y="253"/>
                      <a:pt x="10" y="252"/>
                    </a:cubicBezTo>
                    <a:cubicBezTo>
                      <a:pt x="7" y="267"/>
                      <a:pt x="25" y="303"/>
                      <a:pt x="25" y="319"/>
                    </a:cubicBezTo>
                    <a:cubicBezTo>
                      <a:pt x="25" y="335"/>
                      <a:pt x="13" y="333"/>
                      <a:pt x="11" y="346"/>
                    </a:cubicBezTo>
                    <a:cubicBezTo>
                      <a:pt x="9" y="359"/>
                      <a:pt x="5" y="378"/>
                      <a:pt x="13" y="396"/>
                    </a:cubicBezTo>
                    <a:cubicBezTo>
                      <a:pt x="34" y="426"/>
                      <a:pt x="44" y="436"/>
                      <a:pt x="58" y="453"/>
                    </a:cubicBezTo>
                    <a:cubicBezTo>
                      <a:pt x="72" y="470"/>
                      <a:pt x="88" y="489"/>
                      <a:pt x="97" y="499"/>
                    </a:cubicBezTo>
                    <a:cubicBezTo>
                      <a:pt x="105" y="504"/>
                      <a:pt x="115" y="513"/>
                      <a:pt x="115" y="513"/>
                    </a:cubicBezTo>
                    <a:cubicBezTo>
                      <a:pt x="123" y="516"/>
                      <a:pt x="136" y="531"/>
                      <a:pt x="148" y="531"/>
                    </a:cubicBezTo>
                    <a:cubicBezTo>
                      <a:pt x="160" y="531"/>
                      <a:pt x="176" y="514"/>
                      <a:pt x="188" y="514"/>
                    </a:cubicBezTo>
                    <a:cubicBezTo>
                      <a:pt x="200" y="514"/>
                      <a:pt x="213" y="530"/>
                      <a:pt x="221" y="531"/>
                    </a:cubicBezTo>
                    <a:cubicBezTo>
                      <a:pt x="229" y="532"/>
                      <a:pt x="229" y="524"/>
                      <a:pt x="238" y="519"/>
                    </a:cubicBezTo>
                    <a:cubicBezTo>
                      <a:pt x="251" y="510"/>
                      <a:pt x="260" y="507"/>
                      <a:pt x="275" y="502"/>
                    </a:cubicBezTo>
                    <a:cubicBezTo>
                      <a:pt x="291" y="504"/>
                      <a:pt x="308" y="486"/>
                      <a:pt x="321" y="496"/>
                    </a:cubicBezTo>
                    <a:cubicBezTo>
                      <a:pt x="330" y="503"/>
                      <a:pt x="332" y="533"/>
                      <a:pt x="343" y="537"/>
                    </a:cubicBezTo>
                    <a:cubicBezTo>
                      <a:pt x="354" y="541"/>
                      <a:pt x="362" y="530"/>
                      <a:pt x="374" y="531"/>
                    </a:cubicBezTo>
                    <a:cubicBezTo>
                      <a:pt x="381" y="533"/>
                      <a:pt x="395" y="542"/>
                      <a:pt x="397" y="549"/>
                    </a:cubicBezTo>
                    <a:cubicBezTo>
                      <a:pt x="399" y="556"/>
                      <a:pt x="391" y="563"/>
                      <a:pt x="388" y="574"/>
                    </a:cubicBezTo>
                    <a:cubicBezTo>
                      <a:pt x="385" y="585"/>
                      <a:pt x="377" y="604"/>
                      <a:pt x="379" y="618"/>
                    </a:cubicBezTo>
                    <a:cubicBezTo>
                      <a:pt x="384" y="644"/>
                      <a:pt x="383" y="630"/>
                      <a:pt x="403" y="657"/>
                    </a:cubicBezTo>
                    <a:cubicBezTo>
                      <a:pt x="410" y="669"/>
                      <a:pt x="423" y="673"/>
                      <a:pt x="427" y="681"/>
                    </a:cubicBezTo>
                    <a:cubicBezTo>
                      <a:pt x="431" y="689"/>
                      <a:pt x="423" y="696"/>
                      <a:pt x="425" y="704"/>
                    </a:cubicBezTo>
                    <a:cubicBezTo>
                      <a:pt x="428" y="712"/>
                      <a:pt x="440" y="722"/>
                      <a:pt x="442" y="730"/>
                    </a:cubicBezTo>
                    <a:cubicBezTo>
                      <a:pt x="444" y="738"/>
                      <a:pt x="434" y="744"/>
                      <a:pt x="436" y="753"/>
                    </a:cubicBezTo>
                    <a:cubicBezTo>
                      <a:pt x="436" y="768"/>
                      <a:pt x="456" y="774"/>
                      <a:pt x="454" y="787"/>
                    </a:cubicBezTo>
                    <a:cubicBezTo>
                      <a:pt x="452" y="800"/>
                      <a:pt x="431" y="820"/>
                      <a:pt x="425" y="832"/>
                    </a:cubicBezTo>
                    <a:cubicBezTo>
                      <a:pt x="424" y="840"/>
                      <a:pt x="417" y="856"/>
                      <a:pt x="417" y="856"/>
                    </a:cubicBezTo>
                    <a:cubicBezTo>
                      <a:pt x="420" y="894"/>
                      <a:pt x="418" y="915"/>
                      <a:pt x="449" y="936"/>
                    </a:cubicBezTo>
                    <a:cubicBezTo>
                      <a:pt x="455" y="955"/>
                      <a:pt x="459" y="951"/>
                      <a:pt x="463" y="970"/>
                    </a:cubicBezTo>
                    <a:cubicBezTo>
                      <a:pt x="464" y="979"/>
                      <a:pt x="453" y="975"/>
                      <a:pt x="455" y="988"/>
                    </a:cubicBezTo>
                    <a:cubicBezTo>
                      <a:pt x="457" y="1001"/>
                      <a:pt x="466" y="1034"/>
                      <a:pt x="473" y="1051"/>
                    </a:cubicBezTo>
                    <a:cubicBezTo>
                      <a:pt x="482" y="1067"/>
                      <a:pt x="490" y="1072"/>
                      <a:pt x="497" y="1092"/>
                    </a:cubicBezTo>
                    <a:cubicBezTo>
                      <a:pt x="498" y="1096"/>
                      <a:pt x="501" y="1104"/>
                      <a:pt x="501" y="1104"/>
                    </a:cubicBezTo>
                    <a:cubicBezTo>
                      <a:pt x="502" y="1109"/>
                      <a:pt x="512" y="1117"/>
                      <a:pt x="514" y="1123"/>
                    </a:cubicBezTo>
                    <a:cubicBezTo>
                      <a:pt x="516" y="1129"/>
                      <a:pt x="509" y="1135"/>
                      <a:pt x="511" y="1143"/>
                    </a:cubicBezTo>
                    <a:cubicBezTo>
                      <a:pt x="513" y="1151"/>
                      <a:pt x="522" y="1169"/>
                      <a:pt x="529" y="1172"/>
                    </a:cubicBezTo>
                    <a:cubicBezTo>
                      <a:pt x="538" y="1183"/>
                      <a:pt x="538" y="1164"/>
                      <a:pt x="551" y="1162"/>
                    </a:cubicBezTo>
                    <a:cubicBezTo>
                      <a:pt x="564" y="1160"/>
                      <a:pt x="591" y="1164"/>
                      <a:pt x="607" y="1161"/>
                    </a:cubicBezTo>
                    <a:cubicBezTo>
                      <a:pt x="615" y="1157"/>
                      <a:pt x="636" y="1149"/>
                      <a:pt x="646" y="1146"/>
                    </a:cubicBezTo>
                    <a:cubicBezTo>
                      <a:pt x="665" y="1133"/>
                      <a:pt x="668" y="1120"/>
                      <a:pt x="688" y="1101"/>
                    </a:cubicBezTo>
                    <a:cubicBezTo>
                      <a:pt x="698" y="1089"/>
                      <a:pt x="717" y="1057"/>
                      <a:pt x="722" y="1044"/>
                    </a:cubicBezTo>
                    <a:cubicBezTo>
                      <a:pt x="727" y="1031"/>
                      <a:pt x="713" y="1030"/>
                      <a:pt x="718" y="1023"/>
                    </a:cubicBezTo>
                    <a:cubicBezTo>
                      <a:pt x="725" y="1006"/>
                      <a:pt x="747" y="1012"/>
                      <a:pt x="754" y="1003"/>
                    </a:cubicBezTo>
                    <a:cubicBezTo>
                      <a:pt x="761" y="994"/>
                      <a:pt x="760" y="977"/>
                      <a:pt x="758" y="966"/>
                    </a:cubicBezTo>
                    <a:cubicBezTo>
                      <a:pt x="756" y="955"/>
                      <a:pt x="740" y="946"/>
                      <a:pt x="740" y="939"/>
                    </a:cubicBezTo>
                    <a:cubicBezTo>
                      <a:pt x="740" y="932"/>
                      <a:pt x="751" y="928"/>
                      <a:pt x="758" y="921"/>
                    </a:cubicBezTo>
                    <a:cubicBezTo>
                      <a:pt x="762" y="907"/>
                      <a:pt x="774" y="905"/>
                      <a:pt x="784" y="894"/>
                    </a:cubicBezTo>
                    <a:cubicBezTo>
                      <a:pt x="792" y="886"/>
                      <a:pt x="805" y="882"/>
                      <a:pt x="805" y="882"/>
                    </a:cubicBezTo>
                    <a:cubicBezTo>
                      <a:pt x="810" y="877"/>
                      <a:pt x="815" y="870"/>
                      <a:pt x="820" y="864"/>
                    </a:cubicBezTo>
                    <a:cubicBezTo>
                      <a:pt x="825" y="858"/>
                      <a:pt x="831" y="858"/>
                      <a:pt x="832" y="844"/>
                    </a:cubicBezTo>
                    <a:cubicBezTo>
                      <a:pt x="833" y="830"/>
                      <a:pt x="829" y="796"/>
                      <a:pt x="826" y="780"/>
                    </a:cubicBezTo>
                    <a:cubicBezTo>
                      <a:pt x="823" y="764"/>
                      <a:pt x="812" y="760"/>
                      <a:pt x="811" y="750"/>
                    </a:cubicBezTo>
                    <a:cubicBezTo>
                      <a:pt x="810" y="740"/>
                      <a:pt x="819" y="728"/>
                      <a:pt x="818" y="721"/>
                    </a:cubicBezTo>
                    <a:cubicBezTo>
                      <a:pt x="817" y="714"/>
                      <a:pt x="802" y="714"/>
                      <a:pt x="802" y="706"/>
                    </a:cubicBezTo>
                    <a:cubicBezTo>
                      <a:pt x="803" y="675"/>
                      <a:pt x="810" y="683"/>
                      <a:pt x="815" y="672"/>
                    </a:cubicBezTo>
                    <a:cubicBezTo>
                      <a:pt x="820" y="661"/>
                      <a:pt x="827" y="654"/>
                      <a:pt x="835" y="642"/>
                    </a:cubicBezTo>
                    <a:cubicBezTo>
                      <a:pt x="846" y="626"/>
                      <a:pt x="860" y="616"/>
                      <a:pt x="866" y="597"/>
                    </a:cubicBezTo>
                    <a:cubicBezTo>
                      <a:pt x="875" y="584"/>
                      <a:pt x="888" y="578"/>
                      <a:pt x="899" y="568"/>
                    </a:cubicBezTo>
                    <a:cubicBezTo>
                      <a:pt x="910" y="558"/>
                      <a:pt x="926" y="546"/>
                      <a:pt x="934" y="537"/>
                    </a:cubicBezTo>
                    <a:cubicBezTo>
                      <a:pt x="944" y="524"/>
                      <a:pt x="943" y="522"/>
                      <a:pt x="947" y="513"/>
                    </a:cubicBezTo>
                    <a:cubicBezTo>
                      <a:pt x="951" y="504"/>
                      <a:pt x="955" y="492"/>
                      <a:pt x="959" y="483"/>
                    </a:cubicBezTo>
                    <a:cubicBezTo>
                      <a:pt x="963" y="480"/>
                      <a:pt x="973" y="459"/>
                      <a:pt x="973" y="459"/>
                    </a:cubicBezTo>
                    <a:cubicBezTo>
                      <a:pt x="976" y="453"/>
                      <a:pt x="985" y="435"/>
                      <a:pt x="986" y="426"/>
                    </a:cubicBezTo>
                    <a:cubicBezTo>
                      <a:pt x="987" y="417"/>
                      <a:pt x="983" y="406"/>
                      <a:pt x="979" y="406"/>
                    </a:cubicBezTo>
                    <a:cubicBezTo>
                      <a:pt x="975" y="406"/>
                      <a:pt x="969" y="422"/>
                      <a:pt x="964" y="424"/>
                    </a:cubicBezTo>
                    <a:cubicBezTo>
                      <a:pt x="959" y="426"/>
                      <a:pt x="955" y="417"/>
                      <a:pt x="947" y="418"/>
                    </a:cubicBezTo>
                    <a:cubicBezTo>
                      <a:pt x="939" y="419"/>
                      <a:pt x="927" y="426"/>
                      <a:pt x="917" y="429"/>
                    </a:cubicBezTo>
                    <a:cubicBezTo>
                      <a:pt x="907" y="432"/>
                      <a:pt x="893" y="437"/>
                      <a:pt x="887" y="435"/>
                    </a:cubicBezTo>
                    <a:cubicBezTo>
                      <a:pt x="881" y="433"/>
                      <a:pt x="881" y="420"/>
                      <a:pt x="880" y="417"/>
                    </a:cubicBezTo>
                    <a:cubicBezTo>
                      <a:pt x="879" y="414"/>
                      <a:pt x="886" y="423"/>
                      <a:pt x="883" y="418"/>
                    </a:cubicBezTo>
                    <a:cubicBezTo>
                      <a:pt x="863" y="407"/>
                      <a:pt x="867" y="396"/>
                      <a:pt x="860" y="388"/>
                    </a:cubicBezTo>
                    <a:cubicBezTo>
                      <a:pt x="853" y="380"/>
                      <a:pt x="850" y="379"/>
                      <a:pt x="842" y="372"/>
                    </a:cubicBezTo>
                    <a:cubicBezTo>
                      <a:pt x="836" y="359"/>
                      <a:pt x="817" y="352"/>
                      <a:pt x="812" y="343"/>
                    </a:cubicBezTo>
                    <a:cubicBezTo>
                      <a:pt x="807" y="334"/>
                      <a:pt x="817" y="321"/>
                      <a:pt x="814" y="315"/>
                    </a:cubicBezTo>
                    <a:cubicBezTo>
                      <a:pt x="811" y="309"/>
                      <a:pt x="799" y="309"/>
                      <a:pt x="793" y="304"/>
                    </a:cubicBezTo>
                    <a:cubicBezTo>
                      <a:pt x="785" y="296"/>
                      <a:pt x="779" y="286"/>
                      <a:pt x="779" y="286"/>
                    </a:cubicBezTo>
                    <a:cubicBezTo>
                      <a:pt x="775" y="277"/>
                      <a:pt x="784" y="267"/>
                      <a:pt x="779" y="253"/>
                    </a:cubicBezTo>
                    <a:cubicBezTo>
                      <a:pt x="774" y="239"/>
                      <a:pt x="762" y="224"/>
                      <a:pt x="751" y="202"/>
                    </a:cubicBezTo>
                    <a:cubicBezTo>
                      <a:pt x="752" y="174"/>
                      <a:pt x="710" y="148"/>
                      <a:pt x="713" y="120"/>
                    </a:cubicBezTo>
                    <a:cubicBezTo>
                      <a:pt x="714" y="115"/>
                      <a:pt x="722" y="113"/>
                      <a:pt x="721" y="108"/>
                    </a:cubicBezTo>
                    <a:cubicBezTo>
                      <a:pt x="719" y="100"/>
                      <a:pt x="696" y="88"/>
                      <a:pt x="694" y="88"/>
                    </a:cubicBezTo>
                    <a:cubicBezTo>
                      <a:pt x="684" y="85"/>
                      <a:pt x="680" y="96"/>
                      <a:pt x="668" y="97"/>
                    </a:cubicBezTo>
                    <a:cubicBezTo>
                      <a:pt x="658" y="97"/>
                      <a:pt x="641" y="89"/>
                      <a:pt x="632" y="87"/>
                    </a:cubicBezTo>
                    <a:cubicBezTo>
                      <a:pt x="623" y="85"/>
                      <a:pt x="622" y="87"/>
                      <a:pt x="614" y="85"/>
                    </a:cubicBezTo>
                    <a:cubicBezTo>
                      <a:pt x="596" y="82"/>
                      <a:pt x="592" y="75"/>
                      <a:pt x="583" y="72"/>
                    </a:cubicBezTo>
                    <a:cubicBezTo>
                      <a:pt x="574" y="69"/>
                      <a:pt x="568" y="64"/>
                      <a:pt x="561" y="64"/>
                    </a:cubicBezTo>
                    <a:cubicBezTo>
                      <a:pt x="547" y="61"/>
                      <a:pt x="546" y="71"/>
                      <a:pt x="542" y="75"/>
                    </a:cubicBezTo>
                    <a:cubicBezTo>
                      <a:pt x="540" y="77"/>
                      <a:pt x="541" y="82"/>
                      <a:pt x="539" y="88"/>
                    </a:cubicBezTo>
                    <a:cubicBezTo>
                      <a:pt x="537" y="94"/>
                      <a:pt x="535" y="108"/>
                      <a:pt x="530" y="109"/>
                    </a:cubicBezTo>
                    <a:cubicBezTo>
                      <a:pt x="525" y="110"/>
                      <a:pt x="514" y="99"/>
                      <a:pt x="508" y="96"/>
                    </a:cubicBezTo>
                    <a:cubicBezTo>
                      <a:pt x="502" y="93"/>
                      <a:pt x="500" y="98"/>
                      <a:pt x="491" y="93"/>
                    </a:cubicBezTo>
                    <a:cubicBezTo>
                      <a:pt x="477" y="94"/>
                      <a:pt x="468" y="69"/>
                      <a:pt x="454" y="64"/>
                    </a:cubicBezTo>
                    <a:cubicBezTo>
                      <a:pt x="440" y="59"/>
                      <a:pt x="416" y="66"/>
                      <a:pt x="409" y="61"/>
                    </a:cubicBezTo>
                    <a:cubicBezTo>
                      <a:pt x="390" y="51"/>
                      <a:pt x="411" y="41"/>
                      <a:pt x="410" y="31"/>
                    </a:cubicBezTo>
                    <a:cubicBezTo>
                      <a:pt x="409" y="21"/>
                      <a:pt x="403" y="9"/>
                      <a:pt x="401" y="3"/>
                    </a:cubicBez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17" name="Freeform 67"/>
              <p:cNvSpPr>
                <a:spLocks noChangeArrowheads="1"/>
              </p:cNvSpPr>
              <p:nvPr/>
            </p:nvSpPr>
            <p:spPr bwMode="auto">
              <a:xfrm>
                <a:off x="2309" y="3091"/>
                <a:ext cx="594" cy="466"/>
              </a:xfrm>
              <a:custGeom>
                <a:avLst/>
                <a:gdLst>
                  <a:gd name="T0" fmla="*/ 327 w 594"/>
                  <a:gd name="T1" fmla="*/ 30 h 466"/>
                  <a:gd name="T2" fmla="*/ 294 w 594"/>
                  <a:gd name="T3" fmla="*/ 33 h 466"/>
                  <a:gd name="T4" fmla="*/ 272 w 594"/>
                  <a:gd name="T5" fmla="*/ 27 h 466"/>
                  <a:gd name="T6" fmla="*/ 258 w 594"/>
                  <a:gd name="T7" fmla="*/ 5 h 466"/>
                  <a:gd name="T8" fmla="*/ 249 w 594"/>
                  <a:gd name="T9" fmla="*/ 44 h 466"/>
                  <a:gd name="T10" fmla="*/ 213 w 594"/>
                  <a:gd name="T11" fmla="*/ 51 h 466"/>
                  <a:gd name="T12" fmla="*/ 173 w 594"/>
                  <a:gd name="T13" fmla="*/ 93 h 466"/>
                  <a:gd name="T14" fmla="*/ 150 w 594"/>
                  <a:gd name="T15" fmla="*/ 102 h 466"/>
                  <a:gd name="T16" fmla="*/ 143 w 594"/>
                  <a:gd name="T17" fmla="*/ 129 h 466"/>
                  <a:gd name="T18" fmla="*/ 89 w 594"/>
                  <a:gd name="T19" fmla="*/ 161 h 466"/>
                  <a:gd name="T20" fmla="*/ 48 w 594"/>
                  <a:gd name="T21" fmla="*/ 179 h 466"/>
                  <a:gd name="T22" fmla="*/ 33 w 594"/>
                  <a:gd name="T23" fmla="*/ 258 h 466"/>
                  <a:gd name="T24" fmla="*/ 38 w 594"/>
                  <a:gd name="T25" fmla="*/ 302 h 466"/>
                  <a:gd name="T26" fmla="*/ 56 w 594"/>
                  <a:gd name="T27" fmla="*/ 359 h 466"/>
                  <a:gd name="T28" fmla="*/ 72 w 594"/>
                  <a:gd name="T29" fmla="*/ 406 h 466"/>
                  <a:gd name="T30" fmla="*/ 155 w 594"/>
                  <a:gd name="T31" fmla="*/ 392 h 466"/>
                  <a:gd name="T32" fmla="*/ 179 w 594"/>
                  <a:gd name="T33" fmla="*/ 369 h 466"/>
                  <a:gd name="T34" fmla="*/ 222 w 594"/>
                  <a:gd name="T35" fmla="*/ 362 h 466"/>
                  <a:gd name="T36" fmla="*/ 270 w 594"/>
                  <a:gd name="T37" fmla="*/ 344 h 466"/>
                  <a:gd name="T38" fmla="*/ 326 w 594"/>
                  <a:gd name="T39" fmla="*/ 398 h 466"/>
                  <a:gd name="T40" fmla="*/ 350 w 594"/>
                  <a:gd name="T41" fmla="*/ 387 h 466"/>
                  <a:gd name="T42" fmla="*/ 372 w 594"/>
                  <a:gd name="T43" fmla="*/ 369 h 466"/>
                  <a:gd name="T44" fmla="*/ 348 w 594"/>
                  <a:gd name="T45" fmla="*/ 413 h 466"/>
                  <a:gd name="T46" fmla="*/ 368 w 594"/>
                  <a:gd name="T47" fmla="*/ 417 h 466"/>
                  <a:gd name="T48" fmla="*/ 378 w 594"/>
                  <a:gd name="T49" fmla="*/ 414 h 466"/>
                  <a:gd name="T50" fmla="*/ 407 w 594"/>
                  <a:gd name="T51" fmla="*/ 455 h 466"/>
                  <a:gd name="T52" fmla="*/ 464 w 594"/>
                  <a:gd name="T53" fmla="*/ 449 h 466"/>
                  <a:gd name="T54" fmla="*/ 507 w 594"/>
                  <a:gd name="T55" fmla="*/ 447 h 466"/>
                  <a:gd name="T56" fmla="*/ 545 w 594"/>
                  <a:gd name="T57" fmla="*/ 440 h 466"/>
                  <a:gd name="T58" fmla="*/ 552 w 594"/>
                  <a:gd name="T59" fmla="*/ 394 h 466"/>
                  <a:gd name="T60" fmla="*/ 575 w 594"/>
                  <a:gd name="T61" fmla="*/ 356 h 466"/>
                  <a:gd name="T62" fmla="*/ 588 w 594"/>
                  <a:gd name="T63" fmla="*/ 306 h 466"/>
                  <a:gd name="T64" fmla="*/ 585 w 594"/>
                  <a:gd name="T65" fmla="*/ 249 h 466"/>
                  <a:gd name="T66" fmla="*/ 546 w 594"/>
                  <a:gd name="T67" fmla="*/ 197 h 466"/>
                  <a:gd name="T68" fmla="*/ 524 w 594"/>
                  <a:gd name="T69" fmla="*/ 174 h 466"/>
                  <a:gd name="T70" fmla="*/ 479 w 594"/>
                  <a:gd name="T71" fmla="*/ 107 h 466"/>
                  <a:gd name="T72" fmla="*/ 450 w 594"/>
                  <a:gd name="T73" fmla="*/ 62 h 466"/>
                  <a:gd name="T74" fmla="*/ 404 w 594"/>
                  <a:gd name="T75" fmla="*/ 118 h 466"/>
                  <a:gd name="T76" fmla="*/ 368 w 594"/>
                  <a:gd name="T77" fmla="*/ 99 h 466"/>
                  <a:gd name="T78" fmla="*/ 336 w 594"/>
                  <a:gd name="T79" fmla="*/ 68 h 46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594"/>
                  <a:gd name="T121" fmla="*/ 0 h 466"/>
                  <a:gd name="T122" fmla="*/ 594 w 594"/>
                  <a:gd name="T123" fmla="*/ 466 h 46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594" h="466">
                    <a:moveTo>
                      <a:pt x="353" y="30"/>
                    </a:moveTo>
                    <a:cubicBezTo>
                      <a:pt x="352" y="25"/>
                      <a:pt x="337" y="27"/>
                      <a:pt x="327" y="30"/>
                    </a:cubicBezTo>
                    <a:cubicBezTo>
                      <a:pt x="318" y="26"/>
                      <a:pt x="301" y="9"/>
                      <a:pt x="296" y="9"/>
                    </a:cubicBezTo>
                    <a:cubicBezTo>
                      <a:pt x="291" y="9"/>
                      <a:pt x="296" y="30"/>
                      <a:pt x="294" y="33"/>
                    </a:cubicBezTo>
                    <a:cubicBezTo>
                      <a:pt x="291" y="40"/>
                      <a:pt x="289" y="21"/>
                      <a:pt x="281" y="29"/>
                    </a:cubicBezTo>
                    <a:cubicBezTo>
                      <a:pt x="277" y="28"/>
                      <a:pt x="273" y="30"/>
                      <a:pt x="272" y="27"/>
                    </a:cubicBezTo>
                    <a:cubicBezTo>
                      <a:pt x="271" y="24"/>
                      <a:pt x="278" y="13"/>
                      <a:pt x="276" y="9"/>
                    </a:cubicBezTo>
                    <a:cubicBezTo>
                      <a:pt x="274" y="5"/>
                      <a:pt x="260" y="0"/>
                      <a:pt x="258" y="5"/>
                    </a:cubicBezTo>
                    <a:cubicBezTo>
                      <a:pt x="256" y="10"/>
                      <a:pt x="267" y="32"/>
                      <a:pt x="266" y="38"/>
                    </a:cubicBezTo>
                    <a:cubicBezTo>
                      <a:pt x="265" y="44"/>
                      <a:pt x="252" y="38"/>
                      <a:pt x="249" y="44"/>
                    </a:cubicBezTo>
                    <a:cubicBezTo>
                      <a:pt x="246" y="50"/>
                      <a:pt x="251" y="74"/>
                      <a:pt x="245" y="75"/>
                    </a:cubicBezTo>
                    <a:cubicBezTo>
                      <a:pt x="240" y="80"/>
                      <a:pt x="219" y="50"/>
                      <a:pt x="213" y="51"/>
                    </a:cubicBezTo>
                    <a:cubicBezTo>
                      <a:pt x="204" y="50"/>
                      <a:pt x="196" y="61"/>
                      <a:pt x="189" y="68"/>
                    </a:cubicBezTo>
                    <a:cubicBezTo>
                      <a:pt x="182" y="78"/>
                      <a:pt x="182" y="85"/>
                      <a:pt x="173" y="93"/>
                    </a:cubicBezTo>
                    <a:cubicBezTo>
                      <a:pt x="169" y="100"/>
                      <a:pt x="171" y="118"/>
                      <a:pt x="167" y="120"/>
                    </a:cubicBezTo>
                    <a:cubicBezTo>
                      <a:pt x="163" y="122"/>
                      <a:pt x="154" y="103"/>
                      <a:pt x="150" y="102"/>
                    </a:cubicBezTo>
                    <a:cubicBezTo>
                      <a:pt x="146" y="101"/>
                      <a:pt x="141" y="107"/>
                      <a:pt x="140" y="111"/>
                    </a:cubicBezTo>
                    <a:cubicBezTo>
                      <a:pt x="139" y="115"/>
                      <a:pt x="145" y="123"/>
                      <a:pt x="143" y="129"/>
                    </a:cubicBezTo>
                    <a:cubicBezTo>
                      <a:pt x="133" y="132"/>
                      <a:pt x="134" y="144"/>
                      <a:pt x="126" y="150"/>
                    </a:cubicBezTo>
                    <a:cubicBezTo>
                      <a:pt x="117" y="155"/>
                      <a:pt x="100" y="159"/>
                      <a:pt x="89" y="161"/>
                    </a:cubicBezTo>
                    <a:cubicBezTo>
                      <a:pt x="79" y="164"/>
                      <a:pt x="67" y="161"/>
                      <a:pt x="60" y="164"/>
                    </a:cubicBezTo>
                    <a:cubicBezTo>
                      <a:pt x="53" y="167"/>
                      <a:pt x="53" y="174"/>
                      <a:pt x="48" y="179"/>
                    </a:cubicBezTo>
                    <a:cubicBezTo>
                      <a:pt x="43" y="184"/>
                      <a:pt x="31" y="179"/>
                      <a:pt x="29" y="192"/>
                    </a:cubicBezTo>
                    <a:cubicBezTo>
                      <a:pt x="0" y="212"/>
                      <a:pt x="15" y="231"/>
                      <a:pt x="33" y="258"/>
                    </a:cubicBezTo>
                    <a:cubicBezTo>
                      <a:pt x="38" y="266"/>
                      <a:pt x="18" y="266"/>
                      <a:pt x="18" y="266"/>
                    </a:cubicBezTo>
                    <a:cubicBezTo>
                      <a:pt x="18" y="274"/>
                      <a:pt x="34" y="292"/>
                      <a:pt x="38" y="302"/>
                    </a:cubicBezTo>
                    <a:cubicBezTo>
                      <a:pt x="42" y="312"/>
                      <a:pt x="38" y="317"/>
                      <a:pt x="41" y="326"/>
                    </a:cubicBezTo>
                    <a:cubicBezTo>
                      <a:pt x="44" y="335"/>
                      <a:pt x="56" y="349"/>
                      <a:pt x="56" y="359"/>
                    </a:cubicBezTo>
                    <a:cubicBezTo>
                      <a:pt x="56" y="369"/>
                      <a:pt x="38" y="378"/>
                      <a:pt x="41" y="386"/>
                    </a:cubicBezTo>
                    <a:cubicBezTo>
                      <a:pt x="44" y="394"/>
                      <a:pt x="59" y="406"/>
                      <a:pt x="72" y="406"/>
                    </a:cubicBezTo>
                    <a:cubicBezTo>
                      <a:pt x="86" y="405"/>
                      <a:pt x="102" y="389"/>
                      <a:pt x="117" y="384"/>
                    </a:cubicBezTo>
                    <a:cubicBezTo>
                      <a:pt x="131" y="382"/>
                      <a:pt x="146" y="392"/>
                      <a:pt x="155" y="392"/>
                    </a:cubicBezTo>
                    <a:cubicBezTo>
                      <a:pt x="164" y="392"/>
                      <a:pt x="167" y="388"/>
                      <a:pt x="171" y="384"/>
                    </a:cubicBezTo>
                    <a:cubicBezTo>
                      <a:pt x="175" y="380"/>
                      <a:pt x="174" y="374"/>
                      <a:pt x="179" y="369"/>
                    </a:cubicBezTo>
                    <a:cubicBezTo>
                      <a:pt x="184" y="366"/>
                      <a:pt x="185" y="356"/>
                      <a:pt x="201" y="356"/>
                    </a:cubicBezTo>
                    <a:cubicBezTo>
                      <a:pt x="208" y="355"/>
                      <a:pt x="216" y="363"/>
                      <a:pt x="222" y="362"/>
                    </a:cubicBezTo>
                    <a:cubicBezTo>
                      <a:pt x="228" y="361"/>
                      <a:pt x="228" y="351"/>
                      <a:pt x="236" y="348"/>
                    </a:cubicBezTo>
                    <a:cubicBezTo>
                      <a:pt x="244" y="345"/>
                      <a:pt x="256" y="340"/>
                      <a:pt x="270" y="344"/>
                    </a:cubicBezTo>
                    <a:cubicBezTo>
                      <a:pt x="311" y="356"/>
                      <a:pt x="295" y="356"/>
                      <a:pt x="318" y="374"/>
                    </a:cubicBezTo>
                    <a:cubicBezTo>
                      <a:pt x="328" y="381"/>
                      <a:pt x="323" y="394"/>
                      <a:pt x="326" y="398"/>
                    </a:cubicBezTo>
                    <a:cubicBezTo>
                      <a:pt x="330" y="402"/>
                      <a:pt x="338" y="400"/>
                      <a:pt x="342" y="398"/>
                    </a:cubicBezTo>
                    <a:cubicBezTo>
                      <a:pt x="345" y="396"/>
                      <a:pt x="346" y="393"/>
                      <a:pt x="350" y="387"/>
                    </a:cubicBezTo>
                    <a:cubicBezTo>
                      <a:pt x="354" y="381"/>
                      <a:pt x="362" y="365"/>
                      <a:pt x="366" y="362"/>
                    </a:cubicBezTo>
                    <a:cubicBezTo>
                      <a:pt x="370" y="359"/>
                      <a:pt x="373" y="364"/>
                      <a:pt x="372" y="369"/>
                    </a:cubicBezTo>
                    <a:cubicBezTo>
                      <a:pt x="371" y="374"/>
                      <a:pt x="366" y="386"/>
                      <a:pt x="362" y="393"/>
                    </a:cubicBezTo>
                    <a:cubicBezTo>
                      <a:pt x="358" y="400"/>
                      <a:pt x="349" y="408"/>
                      <a:pt x="348" y="413"/>
                    </a:cubicBezTo>
                    <a:cubicBezTo>
                      <a:pt x="347" y="418"/>
                      <a:pt x="354" y="424"/>
                      <a:pt x="357" y="425"/>
                    </a:cubicBezTo>
                    <a:cubicBezTo>
                      <a:pt x="360" y="426"/>
                      <a:pt x="366" y="422"/>
                      <a:pt x="368" y="417"/>
                    </a:cubicBezTo>
                    <a:cubicBezTo>
                      <a:pt x="370" y="412"/>
                      <a:pt x="369" y="394"/>
                      <a:pt x="371" y="393"/>
                    </a:cubicBezTo>
                    <a:cubicBezTo>
                      <a:pt x="373" y="392"/>
                      <a:pt x="374" y="407"/>
                      <a:pt x="378" y="414"/>
                    </a:cubicBezTo>
                    <a:cubicBezTo>
                      <a:pt x="382" y="426"/>
                      <a:pt x="390" y="414"/>
                      <a:pt x="393" y="435"/>
                    </a:cubicBezTo>
                    <a:cubicBezTo>
                      <a:pt x="397" y="443"/>
                      <a:pt x="400" y="450"/>
                      <a:pt x="407" y="455"/>
                    </a:cubicBezTo>
                    <a:cubicBezTo>
                      <a:pt x="418" y="461"/>
                      <a:pt x="438" y="466"/>
                      <a:pt x="447" y="465"/>
                    </a:cubicBezTo>
                    <a:cubicBezTo>
                      <a:pt x="456" y="464"/>
                      <a:pt x="457" y="449"/>
                      <a:pt x="464" y="449"/>
                    </a:cubicBezTo>
                    <a:cubicBezTo>
                      <a:pt x="471" y="449"/>
                      <a:pt x="482" y="465"/>
                      <a:pt x="489" y="465"/>
                    </a:cubicBezTo>
                    <a:cubicBezTo>
                      <a:pt x="496" y="465"/>
                      <a:pt x="500" y="450"/>
                      <a:pt x="507" y="447"/>
                    </a:cubicBezTo>
                    <a:cubicBezTo>
                      <a:pt x="514" y="444"/>
                      <a:pt x="527" y="450"/>
                      <a:pt x="533" y="449"/>
                    </a:cubicBezTo>
                    <a:cubicBezTo>
                      <a:pt x="538" y="447"/>
                      <a:pt x="544" y="445"/>
                      <a:pt x="545" y="440"/>
                    </a:cubicBezTo>
                    <a:cubicBezTo>
                      <a:pt x="546" y="435"/>
                      <a:pt x="541" y="427"/>
                      <a:pt x="542" y="419"/>
                    </a:cubicBezTo>
                    <a:cubicBezTo>
                      <a:pt x="543" y="411"/>
                      <a:pt x="549" y="402"/>
                      <a:pt x="552" y="394"/>
                    </a:cubicBezTo>
                    <a:cubicBezTo>
                      <a:pt x="555" y="386"/>
                      <a:pt x="556" y="374"/>
                      <a:pt x="560" y="368"/>
                    </a:cubicBezTo>
                    <a:cubicBezTo>
                      <a:pt x="564" y="362"/>
                      <a:pt x="571" y="361"/>
                      <a:pt x="575" y="356"/>
                    </a:cubicBezTo>
                    <a:cubicBezTo>
                      <a:pt x="578" y="350"/>
                      <a:pt x="585" y="343"/>
                      <a:pt x="587" y="335"/>
                    </a:cubicBezTo>
                    <a:cubicBezTo>
                      <a:pt x="589" y="327"/>
                      <a:pt x="587" y="312"/>
                      <a:pt x="588" y="306"/>
                    </a:cubicBezTo>
                    <a:cubicBezTo>
                      <a:pt x="588" y="299"/>
                      <a:pt x="594" y="304"/>
                      <a:pt x="593" y="296"/>
                    </a:cubicBezTo>
                    <a:cubicBezTo>
                      <a:pt x="593" y="287"/>
                      <a:pt x="590" y="260"/>
                      <a:pt x="585" y="249"/>
                    </a:cubicBezTo>
                    <a:cubicBezTo>
                      <a:pt x="578" y="242"/>
                      <a:pt x="563" y="228"/>
                      <a:pt x="563" y="228"/>
                    </a:cubicBezTo>
                    <a:cubicBezTo>
                      <a:pt x="556" y="222"/>
                      <a:pt x="556" y="204"/>
                      <a:pt x="546" y="197"/>
                    </a:cubicBezTo>
                    <a:cubicBezTo>
                      <a:pt x="542" y="192"/>
                      <a:pt x="541" y="204"/>
                      <a:pt x="537" y="200"/>
                    </a:cubicBezTo>
                    <a:cubicBezTo>
                      <a:pt x="533" y="196"/>
                      <a:pt x="532" y="184"/>
                      <a:pt x="524" y="174"/>
                    </a:cubicBezTo>
                    <a:cubicBezTo>
                      <a:pt x="505" y="146"/>
                      <a:pt x="521" y="156"/>
                      <a:pt x="491" y="143"/>
                    </a:cubicBezTo>
                    <a:cubicBezTo>
                      <a:pt x="482" y="129"/>
                      <a:pt x="491" y="119"/>
                      <a:pt x="479" y="107"/>
                    </a:cubicBezTo>
                    <a:cubicBezTo>
                      <a:pt x="475" y="97"/>
                      <a:pt x="479" y="76"/>
                      <a:pt x="474" y="69"/>
                    </a:cubicBezTo>
                    <a:cubicBezTo>
                      <a:pt x="469" y="62"/>
                      <a:pt x="456" y="72"/>
                      <a:pt x="450" y="62"/>
                    </a:cubicBezTo>
                    <a:cubicBezTo>
                      <a:pt x="444" y="52"/>
                      <a:pt x="446" y="0"/>
                      <a:pt x="438" y="9"/>
                    </a:cubicBezTo>
                    <a:cubicBezTo>
                      <a:pt x="404" y="20"/>
                      <a:pt x="433" y="89"/>
                      <a:pt x="404" y="118"/>
                    </a:cubicBezTo>
                    <a:cubicBezTo>
                      <a:pt x="394" y="134"/>
                      <a:pt x="392" y="104"/>
                      <a:pt x="383" y="98"/>
                    </a:cubicBezTo>
                    <a:cubicBezTo>
                      <a:pt x="377" y="95"/>
                      <a:pt x="374" y="102"/>
                      <a:pt x="368" y="99"/>
                    </a:cubicBezTo>
                    <a:cubicBezTo>
                      <a:pt x="362" y="96"/>
                      <a:pt x="353" y="87"/>
                      <a:pt x="348" y="82"/>
                    </a:cubicBezTo>
                    <a:cubicBezTo>
                      <a:pt x="346" y="79"/>
                      <a:pt x="334" y="74"/>
                      <a:pt x="336" y="68"/>
                    </a:cubicBezTo>
                    <a:cubicBezTo>
                      <a:pt x="340" y="55"/>
                      <a:pt x="366" y="17"/>
                      <a:pt x="353" y="30"/>
                    </a:cubicBez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18" name="Freeform 68"/>
              <p:cNvSpPr>
                <a:spLocks noChangeArrowheads="1"/>
              </p:cNvSpPr>
              <p:nvPr/>
            </p:nvSpPr>
            <p:spPr bwMode="auto">
              <a:xfrm>
                <a:off x="3436" y="1709"/>
                <a:ext cx="1922" cy="2120"/>
              </a:xfrm>
              <a:custGeom>
                <a:avLst/>
                <a:gdLst>
                  <a:gd name="T0" fmla="*/ 11 w 1922"/>
                  <a:gd name="T1" fmla="*/ 144 h 2120"/>
                  <a:gd name="T2" fmla="*/ 43 w 1922"/>
                  <a:gd name="T3" fmla="*/ 250 h 2120"/>
                  <a:gd name="T4" fmla="*/ 145 w 1922"/>
                  <a:gd name="T5" fmla="*/ 276 h 2120"/>
                  <a:gd name="T6" fmla="*/ 149 w 1922"/>
                  <a:gd name="T7" fmla="*/ 312 h 2120"/>
                  <a:gd name="T8" fmla="*/ 213 w 1922"/>
                  <a:gd name="T9" fmla="*/ 254 h 2120"/>
                  <a:gd name="T10" fmla="*/ 399 w 1922"/>
                  <a:gd name="T11" fmla="*/ 252 h 2120"/>
                  <a:gd name="T12" fmla="*/ 539 w 1922"/>
                  <a:gd name="T13" fmla="*/ 336 h 2120"/>
                  <a:gd name="T14" fmla="*/ 635 w 1922"/>
                  <a:gd name="T15" fmla="*/ 550 h 2120"/>
                  <a:gd name="T16" fmla="*/ 763 w 1922"/>
                  <a:gd name="T17" fmla="*/ 750 h 2120"/>
                  <a:gd name="T18" fmla="*/ 791 w 1922"/>
                  <a:gd name="T19" fmla="*/ 742 h 2120"/>
                  <a:gd name="T20" fmla="*/ 889 w 1922"/>
                  <a:gd name="T21" fmla="*/ 844 h 2120"/>
                  <a:gd name="T22" fmla="*/ 1061 w 1922"/>
                  <a:gd name="T23" fmla="*/ 958 h 2120"/>
                  <a:gd name="T24" fmla="*/ 1273 w 1922"/>
                  <a:gd name="T25" fmla="*/ 1082 h 2120"/>
                  <a:gd name="T26" fmla="*/ 1301 w 1922"/>
                  <a:gd name="T27" fmla="*/ 1406 h 2120"/>
                  <a:gd name="T28" fmla="*/ 1375 w 1922"/>
                  <a:gd name="T29" fmla="*/ 1676 h 2120"/>
                  <a:gd name="T30" fmla="*/ 1341 w 1922"/>
                  <a:gd name="T31" fmla="*/ 1884 h 2120"/>
                  <a:gd name="T32" fmla="*/ 1319 w 1922"/>
                  <a:gd name="T33" fmla="*/ 1994 h 2120"/>
                  <a:gd name="T34" fmla="*/ 1439 w 1922"/>
                  <a:gd name="T35" fmla="*/ 2024 h 2120"/>
                  <a:gd name="T36" fmla="*/ 1477 w 1922"/>
                  <a:gd name="T37" fmla="*/ 1902 h 2120"/>
                  <a:gd name="T38" fmla="*/ 1575 w 1922"/>
                  <a:gd name="T39" fmla="*/ 1778 h 2120"/>
                  <a:gd name="T40" fmla="*/ 1773 w 1922"/>
                  <a:gd name="T41" fmla="*/ 1592 h 2120"/>
                  <a:gd name="T42" fmla="*/ 1895 w 1922"/>
                  <a:gd name="T43" fmla="*/ 1304 h 2120"/>
                  <a:gd name="T44" fmla="*/ 1729 w 1922"/>
                  <a:gd name="T45" fmla="*/ 1220 h 2120"/>
                  <a:gd name="T46" fmla="*/ 1584 w 1922"/>
                  <a:gd name="T47" fmla="*/ 1119 h 2120"/>
                  <a:gd name="T48" fmla="*/ 1497 w 1922"/>
                  <a:gd name="T49" fmla="*/ 1034 h 2120"/>
                  <a:gd name="T50" fmla="*/ 1339 w 1922"/>
                  <a:gd name="T51" fmla="*/ 1032 h 2120"/>
                  <a:gd name="T52" fmla="*/ 1215 w 1922"/>
                  <a:gd name="T53" fmla="*/ 978 h 2120"/>
                  <a:gd name="T54" fmla="*/ 1097 w 1922"/>
                  <a:gd name="T55" fmla="*/ 912 h 2120"/>
                  <a:gd name="T56" fmla="*/ 1083 w 1922"/>
                  <a:gd name="T57" fmla="*/ 728 h 2120"/>
                  <a:gd name="T58" fmla="*/ 1227 w 1922"/>
                  <a:gd name="T59" fmla="*/ 782 h 2120"/>
                  <a:gd name="T60" fmla="*/ 1305 w 1922"/>
                  <a:gd name="T61" fmla="*/ 604 h 2120"/>
                  <a:gd name="T62" fmla="*/ 1435 w 1922"/>
                  <a:gd name="T63" fmla="*/ 496 h 2120"/>
                  <a:gd name="T64" fmla="*/ 1545 w 1922"/>
                  <a:gd name="T65" fmla="*/ 454 h 2120"/>
                  <a:gd name="T66" fmla="*/ 1429 w 1922"/>
                  <a:gd name="T67" fmla="*/ 418 h 2120"/>
                  <a:gd name="T68" fmla="*/ 1631 w 1922"/>
                  <a:gd name="T69" fmla="*/ 450 h 2120"/>
                  <a:gd name="T70" fmla="*/ 1607 w 1922"/>
                  <a:gd name="T71" fmla="*/ 346 h 2120"/>
                  <a:gd name="T72" fmla="*/ 1419 w 1922"/>
                  <a:gd name="T73" fmla="*/ 254 h 2120"/>
                  <a:gd name="T74" fmla="*/ 1296 w 1922"/>
                  <a:gd name="T75" fmla="*/ 256 h 2120"/>
                  <a:gd name="T76" fmla="*/ 1237 w 1922"/>
                  <a:gd name="T77" fmla="*/ 360 h 2120"/>
                  <a:gd name="T78" fmla="*/ 1061 w 1922"/>
                  <a:gd name="T79" fmla="*/ 260 h 2120"/>
                  <a:gd name="T80" fmla="*/ 1205 w 1922"/>
                  <a:gd name="T81" fmla="*/ 184 h 2120"/>
                  <a:gd name="T82" fmla="*/ 1161 w 1922"/>
                  <a:gd name="T83" fmla="*/ 162 h 2120"/>
                  <a:gd name="T84" fmla="*/ 1237 w 1922"/>
                  <a:gd name="T85" fmla="*/ 84 h 2120"/>
                  <a:gd name="T86" fmla="*/ 1353 w 1922"/>
                  <a:gd name="T87" fmla="*/ 100 h 2120"/>
                  <a:gd name="T88" fmla="*/ 1403 w 1922"/>
                  <a:gd name="T89" fmla="*/ 204 h 2120"/>
                  <a:gd name="T90" fmla="*/ 1495 w 1922"/>
                  <a:gd name="T91" fmla="*/ 158 h 2120"/>
                  <a:gd name="T92" fmla="*/ 1395 w 1922"/>
                  <a:gd name="T93" fmla="*/ 98 h 2120"/>
                  <a:gd name="T94" fmla="*/ 1227 w 1922"/>
                  <a:gd name="T95" fmla="*/ 24 h 2120"/>
                  <a:gd name="T96" fmla="*/ 1145 w 1922"/>
                  <a:gd name="T97" fmla="*/ 74 h 2120"/>
                  <a:gd name="T98" fmla="*/ 1105 w 1922"/>
                  <a:gd name="T99" fmla="*/ 24 h 2120"/>
                  <a:gd name="T100" fmla="*/ 1043 w 1922"/>
                  <a:gd name="T101" fmla="*/ 130 h 2120"/>
                  <a:gd name="T102" fmla="*/ 925 w 1922"/>
                  <a:gd name="T103" fmla="*/ 112 h 2120"/>
                  <a:gd name="T104" fmla="*/ 873 w 1922"/>
                  <a:gd name="T105" fmla="*/ 12 h 2120"/>
                  <a:gd name="T106" fmla="*/ 739 w 1922"/>
                  <a:gd name="T107" fmla="*/ 12 h 2120"/>
                  <a:gd name="T108" fmla="*/ 693 w 1922"/>
                  <a:gd name="T109" fmla="*/ 54 h 2120"/>
                  <a:gd name="T110" fmla="*/ 565 w 1922"/>
                  <a:gd name="T111" fmla="*/ 78 h 2120"/>
                  <a:gd name="T112" fmla="*/ 193 w 1922"/>
                  <a:gd name="T113" fmla="*/ 54 h 212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922"/>
                  <a:gd name="T172" fmla="*/ 0 h 2120"/>
                  <a:gd name="T173" fmla="*/ 1922 w 1922"/>
                  <a:gd name="T174" fmla="*/ 2120 h 212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922" h="2120">
                    <a:moveTo>
                      <a:pt x="33" y="92"/>
                    </a:moveTo>
                    <a:cubicBezTo>
                      <a:pt x="28" y="96"/>
                      <a:pt x="33" y="104"/>
                      <a:pt x="35" y="112"/>
                    </a:cubicBezTo>
                    <a:cubicBezTo>
                      <a:pt x="40" y="117"/>
                      <a:pt x="55" y="117"/>
                      <a:pt x="65" y="120"/>
                    </a:cubicBezTo>
                    <a:cubicBezTo>
                      <a:pt x="69" y="122"/>
                      <a:pt x="107" y="123"/>
                      <a:pt x="95" y="130"/>
                    </a:cubicBezTo>
                    <a:cubicBezTo>
                      <a:pt x="98" y="133"/>
                      <a:pt x="92" y="139"/>
                      <a:pt x="85" y="140"/>
                    </a:cubicBezTo>
                    <a:cubicBezTo>
                      <a:pt x="78" y="141"/>
                      <a:pt x="65" y="133"/>
                      <a:pt x="53" y="134"/>
                    </a:cubicBezTo>
                    <a:cubicBezTo>
                      <a:pt x="41" y="135"/>
                      <a:pt x="14" y="137"/>
                      <a:pt x="11" y="144"/>
                    </a:cubicBezTo>
                    <a:cubicBezTo>
                      <a:pt x="0" y="150"/>
                      <a:pt x="40" y="170"/>
                      <a:pt x="35" y="178"/>
                    </a:cubicBezTo>
                    <a:cubicBezTo>
                      <a:pt x="52" y="181"/>
                      <a:pt x="101" y="163"/>
                      <a:pt x="111" y="164"/>
                    </a:cubicBezTo>
                    <a:cubicBezTo>
                      <a:pt x="121" y="165"/>
                      <a:pt x="107" y="177"/>
                      <a:pt x="95" y="182"/>
                    </a:cubicBezTo>
                    <a:cubicBezTo>
                      <a:pt x="83" y="187"/>
                      <a:pt x="48" y="190"/>
                      <a:pt x="37" y="196"/>
                    </a:cubicBezTo>
                    <a:cubicBezTo>
                      <a:pt x="55" y="190"/>
                      <a:pt x="14" y="207"/>
                      <a:pt x="29" y="218"/>
                    </a:cubicBezTo>
                    <a:cubicBezTo>
                      <a:pt x="38" y="232"/>
                      <a:pt x="9" y="229"/>
                      <a:pt x="21" y="242"/>
                    </a:cubicBezTo>
                    <a:cubicBezTo>
                      <a:pt x="23" y="246"/>
                      <a:pt x="17" y="254"/>
                      <a:pt x="43" y="250"/>
                    </a:cubicBezTo>
                    <a:cubicBezTo>
                      <a:pt x="47" y="248"/>
                      <a:pt x="42" y="233"/>
                      <a:pt x="47" y="232"/>
                    </a:cubicBezTo>
                    <a:cubicBezTo>
                      <a:pt x="52" y="231"/>
                      <a:pt x="63" y="243"/>
                      <a:pt x="71" y="244"/>
                    </a:cubicBezTo>
                    <a:cubicBezTo>
                      <a:pt x="79" y="245"/>
                      <a:pt x="88" y="237"/>
                      <a:pt x="93" y="240"/>
                    </a:cubicBezTo>
                    <a:cubicBezTo>
                      <a:pt x="98" y="243"/>
                      <a:pt x="92" y="262"/>
                      <a:pt x="99" y="264"/>
                    </a:cubicBezTo>
                    <a:cubicBezTo>
                      <a:pt x="106" y="266"/>
                      <a:pt x="125" y="255"/>
                      <a:pt x="133" y="254"/>
                    </a:cubicBezTo>
                    <a:cubicBezTo>
                      <a:pt x="141" y="253"/>
                      <a:pt x="145" y="256"/>
                      <a:pt x="147" y="260"/>
                    </a:cubicBezTo>
                    <a:cubicBezTo>
                      <a:pt x="149" y="264"/>
                      <a:pt x="150" y="270"/>
                      <a:pt x="145" y="276"/>
                    </a:cubicBezTo>
                    <a:cubicBezTo>
                      <a:pt x="140" y="282"/>
                      <a:pt x="127" y="293"/>
                      <a:pt x="117" y="298"/>
                    </a:cubicBezTo>
                    <a:cubicBezTo>
                      <a:pt x="107" y="303"/>
                      <a:pt x="93" y="300"/>
                      <a:pt x="83" y="304"/>
                    </a:cubicBezTo>
                    <a:cubicBezTo>
                      <a:pt x="73" y="308"/>
                      <a:pt x="59" y="315"/>
                      <a:pt x="57" y="320"/>
                    </a:cubicBezTo>
                    <a:cubicBezTo>
                      <a:pt x="55" y="325"/>
                      <a:pt x="65" y="332"/>
                      <a:pt x="71" y="332"/>
                    </a:cubicBezTo>
                    <a:cubicBezTo>
                      <a:pt x="77" y="332"/>
                      <a:pt x="85" y="322"/>
                      <a:pt x="93" y="320"/>
                    </a:cubicBezTo>
                    <a:cubicBezTo>
                      <a:pt x="101" y="318"/>
                      <a:pt x="108" y="323"/>
                      <a:pt x="117" y="322"/>
                    </a:cubicBezTo>
                    <a:cubicBezTo>
                      <a:pt x="126" y="321"/>
                      <a:pt x="143" y="316"/>
                      <a:pt x="149" y="312"/>
                    </a:cubicBezTo>
                    <a:cubicBezTo>
                      <a:pt x="155" y="308"/>
                      <a:pt x="144" y="301"/>
                      <a:pt x="151" y="296"/>
                    </a:cubicBezTo>
                    <a:cubicBezTo>
                      <a:pt x="158" y="291"/>
                      <a:pt x="180" y="284"/>
                      <a:pt x="189" y="280"/>
                    </a:cubicBezTo>
                    <a:cubicBezTo>
                      <a:pt x="198" y="276"/>
                      <a:pt x="202" y="271"/>
                      <a:pt x="205" y="274"/>
                    </a:cubicBezTo>
                    <a:cubicBezTo>
                      <a:pt x="208" y="277"/>
                      <a:pt x="201" y="298"/>
                      <a:pt x="207" y="298"/>
                    </a:cubicBezTo>
                    <a:cubicBezTo>
                      <a:pt x="213" y="298"/>
                      <a:pt x="237" y="277"/>
                      <a:pt x="239" y="272"/>
                    </a:cubicBezTo>
                    <a:cubicBezTo>
                      <a:pt x="241" y="267"/>
                      <a:pt x="223" y="273"/>
                      <a:pt x="219" y="270"/>
                    </a:cubicBezTo>
                    <a:cubicBezTo>
                      <a:pt x="215" y="267"/>
                      <a:pt x="211" y="258"/>
                      <a:pt x="213" y="254"/>
                    </a:cubicBezTo>
                    <a:cubicBezTo>
                      <a:pt x="222" y="250"/>
                      <a:pt x="224" y="251"/>
                      <a:pt x="233" y="248"/>
                    </a:cubicBezTo>
                    <a:cubicBezTo>
                      <a:pt x="245" y="245"/>
                      <a:pt x="253" y="254"/>
                      <a:pt x="253" y="254"/>
                    </a:cubicBezTo>
                    <a:cubicBezTo>
                      <a:pt x="259" y="250"/>
                      <a:pt x="288" y="248"/>
                      <a:pt x="293" y="240"/>
                    </a:cubicBezTo>
                    <a:cubicBezTo>
                      <a:pt x="301" y="235"/>
                      <a:pt x="296" y="223"/>
                      <a:pt x="303" y="224"/>
                    </a:cubicBezTo>
                    <a:cubicBezTo>
                      <a:pt x="321" y="228"/>
                      <a:pt x="314" y="243"/>
                      <a:pt x="333" y="244"/>
                    </a:cubicBezTo>
                    <a:cubicBezTo>
                      <a:pt x="344" y="247"/>
                      <a:pt x="352" y="247"/>
                      <a:pt x="367" y="246"/>
                    </a:cubicBezTo>
                    <a:cubicBezTo>
                      <a:pt x="378" y="247"/>
                      <a:pt x="388" y="250"/>
                      <a:pt x="399" y="252"/>
                    </a:cubicBezTo>
                    <a:cubicBezTo>
                      <a:pt x="410" y="254"/>
                      <a:pt x="419" y="253"/>
                      <a:pt x="431" y="258"/>
                    </a:cubicBezTo>
                    <a:cubicBezTo>
                      <a:pt x="447" y="261"/>
                      <a:pt x="456" y="276"/>
                      <a:pt x="471" y="284"/>
                    </a:cubicBezTo>
                    <a:cubicBezTo>
                      <a:pt x="479" y="289"/>
                      <a:pt x="503" y="314"/>
                      <a:pt x="503" y="314"/>
                    </a:cubicBezTo>
                    <a:cubicBezTo>
                      <a:pt x="513" y="322"/>
                      <a:pt x="492" y="341"/>
                      <a:pt x="501" y="346"/>
                    </a:cubicBezTo>
                    <a:cubicBezTo>
                      <a:pt x="506" y="356"/>
                      <a:pt x="526" y="373"/>
                      <a:pt x="531" y="372"/>
                    </a:cubicBezTo>
                    <a:cubicBezTo>
                      <a:pt x="536" y="371"/>
                      <a:pt x="528" y="346"/>
                      <a:pt x="529" y="340"/>
                    </a:cubicBezTo>
                    <a:cubicBezTo>
                      <a:pt x="530" y="334"/>
                      <a:pt x="535" y="334"/>
                      <a:pt x="539" y="336"/>
                    </a:cubicBezTo>
                    <a:cubicBezTo>
                      <a:pt x="543" y="338"/>
                      <a:pt x="548" y="343"/>
                      <a:pt x="555" y="354"/>
                    </a:cubicBezTo>
                    <a:cubicBezTo>
                      <a:pt x="577" y="364"/>
                      <a:pt x="567" y="384"/>
                      <a:pt x="581" y="404"/>
                    </a:cubicBezTo>
                    <a:cubicBezTo>
                      <a:pt x="591" y="417"/>
                      <a:pt x="613" y="414"/>
                      <a:pt x="623" y="428"/>
                    </a:cubicBezTo>
                    <a:cubicBezTo>
                      <a:pt x="629" y="438"/>
                      <a:pt x="626" y="440"/>
                      <a:pt x="633" y="474"/>
                    </a:cubicBezTo>
                    <a:cubicBezTo>
                      <a:pt x="635" y="488"/>
                      <a:pt x="634" y="504"/>
                      <a:pt x="633" y="512"/>
                    </a:cubicBezTo>
                    <a:cubicBezTo>
                      <a:pt x="632" y="520"/>
                      <a:pt x="625" y="516"/>
                      <a:pt x="625" y="522"/>
                    </a:cubicBezTo>
                    <a:cubicBezTo>
                      <a:pt x="625" y="528"/>
                      <a:pt x="635" y="542"/>
                      <a:pt x="635" y="550"/>
                    </a:cubicBezTo>
                    <a:cubicBezTo>
                      <a:pt x="635" y="558"/>
                      <a:pt x="621" y="557"/>
                      <a:pt x="625" y="568"/>
                    </a:cubicBezTo>
                    <a:cubicBezTo>
                      <a:pt x="629" y="579"/>
                      <a:pt x="651" y="599"/>
                      <a:pt x="661" y="614"/>
                    </a:cubicBezTo>
                    <a:cubicBezTo>
                      <a:pt x="671" y="628"/>
                      <a:pt x="678" y="648"/>
                      <a:pt x="685" y="656"/>
                    </a:cubicBezTo>
                    <a:cubicBezTo>
                      <a:pt x="692" y="664"/>
                      <a:pt x="694" y="657"/>
                      <a:pt x="702" y="661"/>
                    </a:cubicBezTo>
                    <a:cubicBezTo>
                      <a:pt x="706" y="669"/>
                      <a:pt x="728" y="673"/>
                      <a:pt x="733" y="680"/>
                    </a:cubicBezTo>
                    <a:cubicBezTo>
                      <a:pt x="738" y="688"/>
                      <a:pt x="751" y="736"/>
                      <a:pt x="751" y="736"/>
                    </a:cubicBezTo>
                    <a:cubicBezTo>
                      <a:pt x="755" y="749"/>
                      <a:pt x="762" y="744"/>
                      <a:pt x="763" y="750"/>
                    </a:cubicBezTo>
                    <a:cubicBezTo>
                      <a:pt x="764" y="756"/>
                      <a:pt x="755" y="765"/>
                      <a:pt x="757" y="772"/>
                    </a:cubicBezTo>
                    <a:cubicBezTo>
                      <a:pt x="759" y="779"/>
                      <a:pt x="771" y="786"/>
                      <a:pt x="777" y="790"/>
                    </a:cubicBezTo>
                    <a:cubicBezTo>
                      <a:pt x="783" y="794"/>
                      <a:pt x="787" y="788"/>
                      <a:pt x="793" y="794"/>
                    </a:cubicBezTo>
                    <a:cubicBezTo>
                      <a:pt x="804" y="808"/>
                      <a:pt x="805" y="819"/>
                      <a:pt x="813" y="828"/>
                    </a:cubicBezTo>
                    <a:cubicBezTo>
                      <a:pt x="821" y="837"/>
                      <a:pt x="842" y="852"/>
                      <a:pt x="843" y="846"/>
                    </a:cubicBezTo>
                    <a:cubicBezTo>
                      <a:pt x="845" y="832"/>
                      <a:pt x="826" y="820"/>
                      <a:pt x="817" y="794"/>
                    </a:cubicBezTo>
                    <a:cubicBezTo>
                      <a:pt x="806" y="776"/>
                      <a:pt x="798" y="755"/>
                      <a:pt x="791" y="742"/>
                    </a:cubicBezTo>
                    <a:cubicBezTo>
                      <a:pt x="784" y="729"/>
                      <a:pt x="777" y="724"/>
                      <a:pt x="775" y="718"/>
                    </a:cubicBezTo>
                    <a:cubicBezTo>
                      <a:pt x="781" y="721"/>
                      <a:pt x="775" y="705"/>
                      <a:pt x="779" y="706"/>
                    </a:cubicBezTo>
                    <a:cubicBezTo>
                      <a:pt x="783" y="707"/>
                      <a:pt x="793" y="717"/>
                      <a:pt x="797" y="724"/>
                    </a:cubicBezTo>
                    <a:cubicBezTo>
                      <a:pt x="801" y="731"/>
                      <a:pt x="799" y="741"/>
                      <a:pt x="805" y="750"/>
                    </a:cubicBezTo>
                    <a:cubicBezTo>
                      <a:pt x="811" y="759"/>
                      <a:pt x="822" y="767"/>
                      <a:pt x="831" y="776"/>
                    </a:cubicBezTo>
                    <a:cubicBezTo>
                      <a:pt x="840" y="789"/>
                      <a:pt x="856" y="791"/>
                      <a:pt x="861" y="806"/>
                    </a:cubicBezTo>
                    <a:cubicBezTo>
                      <a:pt x="872" y="836"/>
                      <a:pt x="875" y="824"/>
                      <a:pt x="889" y="844"/>
                    </a:cubicBezTo>
                    <a:cubicBezTo>
                      <a:pt x="892" y="857"/>
                      <a:pt x="901" y="859"/>
                      <a:pt x="899" y="870"/>
                    </a:cubicBezTo>
                    <a:cubicBezTo>
                      <a:pt x="899" y="879"/>
                      <a:pt x="886" y="887"/>
                      <a:pt x="891" y="896"/>
                    </a:cubicBezTo>
                    <a:cubicBezTo>
                      <a:pt x="895" y="905"/>
                      <a:pt x="920" y="920"/>
                      <a:pt x="929" y="922"/>
                    </a:cubicBezTo>
                    <a:cubicBezTo>
                      <a:pt x="939" y="928"/>
                      <a:pt x="938" y="923"/>
                      <a:pt x="949" y="928"/>
                    </a:cubicBezTo>
                    <a:cubicBezTo>
                      <a:pt x="960" y="933"/>
                      <a:pt x="979" y="943"/>
                      <a:pt x="993" y="950"/>
                    </a:cubicBezTo>
                    <a:cubicBezTo>
                      <a:pt x="1007" y="957"/>
                      <a:pt x="1024" y="967"/>
                      <a:pt x="1035" y="968"/>
                    </a:cubicBezTo>
                    <a:cubicBezTo>
                      <a:pt x="1046" y="974"/>
                      <a:pt x="1045" y="953"/>
                      <a:pt x="1061" y="958"/>
                    </a:cubicBezTo>
                    <a:cubicBezTo>
                      <a:pt x="1071" y="962"/>
                      <a:pt x="1080" y="979"/>
                      <a:pt x="1097" y="990"/>
                    </a:cubicBezTo>
                    <a:cubicBezTo>
                      <a:pt x="1127" y="994"/>
                      <a:pt x="1133" y="1005"/>
                      <a:pt x="1162" y="1024"/>
                    </a:cubicBezTo>
                    <a:cubicBezTo>
                      <a:pt x="1166" y="1028"/>
                      <a:pt x="1175" y="1033"/>
                      <a:pt x="1175" y="1033"/>
                    </a:cubicBezTo>
                    <a:cubicBezTo>
                      <a:pt x="1178" y="1037"/>
                      <a:pt x="1182" y="1040"/>
                      <a:pt x="1183" y="1045"/>
                    </a:cubicBezTo>
                    <a:cubicBezTo>
                      <a:pt x="1186" y="1054"/>
                      <a:pt x="1197" y="1048"/>
                      <a:pt x="1201" y="1056"/>
                    </a:cubicBezTo>
                    <a:cubicBezTo>
                      <a:pt x="1202" y="1058"/>
                      <a:pt x="1226" y="1089"/>
                      <a:pt x="1229" y="1091"/>
                    </a:cubicBezTo>
                    <a:cubicBezTo>
                      <a:pt x="1258" y="1081"/>
                      <a:pt x="1252" y="1075"/>
                      <a:pt x="1273" y="1082"/>
                    </a:cubicBezTo>
                    <a:cubicBezTo>
                      <a:pt x="1304" y="1113"/>
                      <a:pt x="1310" y="1163"/>
                      <a:pt x="1271" y="1188"/>
                    </a:cubicBezTo>
                    <a:cubicBezTo>
                      <a:pt x="1265" y="1207"/>
                      <a:pt x="1249" y="1213"/>
                      <a:pt x="1243" y="1232"/>
                    </a:cubicBezTo>
                    <a:cubicBezTo>
                      <a:pt x="1238" y="1243"/>
                      <a:pt x="1251" y="1244"/>
                      <a:pt x="1253" y="1262"/>
                    </a:cubicBezTo>
                    <a:cubicBezTo>
                      <a:pt x="1252" y="1271"/>
                      <a:pt x="1236" y="1275"/>
                      <a:pt x="1237" y="1288"/>
                    </a:cubicBezTo>
                    <a:cubicBezTo>
                      <a:pt x="1238" y="1301"/>
                      <a:pt x="1252" y="1326"/>
                      <a:pt x="1258" y="1338"/>
                    </a:cubicBezTo>
                    <a:cubicBezTo>
                      <a:pt x="1263" y="1347"/>
                      <a:pt x="1275" y="1363"/>
                      <a:pt x="1275" y="1363"/>
                    </a:cubicBezTo>
                    <a:cubicBezTo>
                      <a:pt x="1279" y="1374"/>
                      <a:pt x="1298" y="1395"/>
                      <a:pt x="1301" y="1406"/>
                    </a:cubicBezTo>
                    <a:cubicBezTo>
                      <a:pt x="1307" y="1419"/>
                      <a:pt x="1308" y="1427"/>
                      <a:pt x="1311" y="1438"/>
                    </a:cubicBezTo>
                    <a:cubicBezTo>
                      <a:pt x="1315" y="1446"/>
                      <a:pt x="1313" y="1460"/>
                      <a:pt x="1321" y="1470"/>
                    </a:cubicBezTo>
                    <a:cubicBezTo>
                      <a:pt x="1332" y="1481"/>
                      <a:pt x="1363" y="1491"/>
                      <a:pt x="1375" y="1502"/>
                    </a:cubicBezTo>
                    <a:cubicBezTo>
                      <a:pt x="1382" y="1514"/>
                      <a:pt x="1386" y="1526"/>
                      <a:pt x="1391" y="1538"/>
                    </a:cubicBezTo>
                    <a:cubicBezTo>
                      <a:pt x="1394" y="1547"/>
                      <a:pt x="1393" y="1582"/>
                      <a:pt x="1393" y="1582"/>
                    </a:cubicBezTo>
                    <a:cubicBezTo>
                      <a:pt x="1393" y="1595"/>
                      <a:pt x="1395" y="1590"/>
                      <a:pt x="1389" y="1626"/>
                    </a:cubicBezTo>
                    <a:cubicBezTo>
                      <a:pt x="1386" y="1642"/>
                      <a:pt x="1376" y="1664"/>
                      <a:pt x="1375" y="1676"/>
                    </a:cubicBezTo>
                    <a:cubicBezTo>
                      <a:pt x="1374" y="1688"/>
                      <a:pt x="1382" y="1693"/>
                      <a:pt x="1381" y="1700"/>
                    </a:cubicBezTo>
                    <a:cubicBezTo>
                      <a:pt x="1380" y="1707"/>
                      <a:pt x="1371" y="1708"/>
                      <a:pt x="1371" y="1716"/>
                    </a:cubicBezTo>
                    <a:cubicBezTo>
                      <a:pt x="1371" y="1724"/>
                      <a:pt x="1380" y="1738"/>
                      <a:pt x="1379" y="1750"/>
                    </a:cubicBezTo>
                    <a:cubicBezTo>
                      <a:pt x="1378" y="1762"/>
                      <a:pt x="1371" y="1776"/>
                      <a:pt x="1365" y="1790"/>
                    </a:cubicBezTo>
                    <a:cubicBezTo>
                      <a:pt x="1360" y="1805"/>
                      <a:pt x="1347" y="1816"/>
                      <a:pt x="1343" y="1832"/>
                    </a:cubicBezTo>
                    <a:cubicBezTo>
                      <a:pt x="1338" y="1841"/>
                      <a:pt x="1354" y="1819"/>
                      <a:pt x="1353" y="1858"/>
                    </a:cubicBezTo>
                    <a:cubicBezTo>
                      <a:pt x="1353" y="1867"/>
                      <a:pt x="1345" y="1875"/>
                      <a:pt x="1341" y="1884"/>
                    </a:cubicBezTo>
                    <a:cubicBezTo>
                      <a:pt x="1337" y="1893"/>
                      <a:pt x="1331" y="1903"/>
                      <a:pt x="1331" y="1910"/>
                    </a:cubicBezTo>
                    <a:cubicBezTo>
                      <a:pt x="1331" y="1917"/>
                      <a:pt x="1340" y="1921"/>
                      <a:pt x="1339" y="1928"/>
                    </a:cubicBezTo>
                    <a:cubicBezTo>
                      <a:pt x="1338" y="1935"/>
                      <a:pt x="1330" y="1942"/>
                      <a:pt x="1327" y="1950"/>
                    </a:cubicBezTo>
                    <a:cubicBezTo>
                      <a:pt x="1324" y="1958"/>
                      <a:pt x="1317" y="1972"/>
                      <a:pt x="1321" y="1976"/>
                    </a:cubicBezTo>
                    <a:cubicBezTo>
                      <a:pt x="1325" y="1980"/>
                      <a:pt x="1345" y="1974"/>
                      <a:pt x="1349" y="1976"/>
                    </a:cubicBezTo>
                    <a:cubicBezTo>
                      <a:pt x="1353" y="1978"/>
                      <a:pt x="1348" y="1985"/>
                      <a:pt x="1343" y="1988"/>
                    </a:cubicBezTo>
                    <a:cubicBezTo>
                      <a:pt x="1338" y="1991"/>
                      <a:pt x="1320" y="1981"/>
                      <a:pt x="1319" y="1994"/>
                    </a:cubicBezTo>
                    <a:cubicBezTo>
                      <a:pt x="1318" y="2007"/>
                      <a:pt x="1326" y="2051"/>
                      <a:pt x="1334" y="2069"/>
                    </a:cubicBezTo>
                    <a:cubicBezTo>
                      <a:pt x="1334" y="2089"/>
                      <a:pt x="1353" y="2089"/>
                      <a:pt x="1369" y="2100"/>
                    </a:cubicBezTo>
                    <a:cubicBezTo>
                      <a:pt x="1391" y="2115"/>
                      <a:pt x="1434" y="2112"/>
                      <a:pt x="1459" y="2120"/>
                    </a:cubicBezTo>
                    <a:cubicBezTo>
                      <a:pt x="1469" y="2120"/>
                      <a:pt x="1467" y="2102"/>
                      <a:pt x="1461" y="2096"/>
                    </a:cubicBezTo>
                    <a:cubicBezTo>
                      <a:pt x="1455" y="2090"/>
                      <a:pt x="1432" y="2091"/>
                      <a:pt x="1425" y="2082"/>
                    </a:cubicBezTo>
                    <a:cubicBezTo>
                      <a:pt x="1418" y="2073"/>
                      <a:pt x="1415" y="2054"/>
                      <a:pt x="1417" y="2044"/>
                    </a:cubicBezTo>
                    <a:cubicBezTo>
                      <a:pt x="1419" y="2034"/>
                      <a:pt x="1431" y="2034"/>
                      <a:pt x="1439" y="2024"/>
                    </a:cubicBezTo>
                    <a:cubicBezTo>
                      <a:pt x="1442" y="2020"/>
                      <a:pt x="1463" y="1986"/>
                      <a:pt x="1463" y="1986"/>
                    </a:cubicBezTo>
                    <a:cubicBezTo>
                      <a:pt x="1455" y="1974"/>
                      <a:pt x="1445" y="1980"/>
                      <a:pt x="1445" y="1980"/>
                    </a:cubicBezTo>
                    <a:cubicBezTo>
                      <a:pt x="1443" y="1975"/>
                      <a:pt x="1439" y="1958"/>
                      <a:pt x="1445" y="1952"/>
                    </a:cubicBezTo>
                    <a:cubicBezTo>
                      <a:pt x="1448" y="1946"/>
                      <a:pt x="1460" y="1950"/>
                      <a:pt x="1465" y="1946"/>
                    </a:cubicBezTo>
                    <a:cubicBezTo>
                      <a:pt x="1471" y="1942"/>
                      <a:pt x="1466" y="1935"/>
                      <a:pt x="1477" y="1926"/>
                    </a:cubicBezTo>
                    <a:cubicBezTo>
                      <a:pt x="1480" y="1921"/>
                      <a:pt x="1485" y="1918"/>
                      <a:pt x="1485" y="1914"/>
                    </a:cubicBezTo>
                    <a:cubicBezTo>
                      <a:pt x="1485" y="1910"/>
                      <a:pt x="1479" y="1908"/>
                      <a:pt x="1477" y="1902"/>
                    </a:cubicBezTo>
                    <a:cubicBezTo>
                      <a:pt x="1475" y="1896"/>
                      <a:pt x="1470" y="1880"/>
                      <a:pt x="1475" y="1878"/>
                    </a:cubicBezTo>
                    <a:cubicBezTo>
                      <a:pt x="1480" y="1876"/>
                      <a:pt x="1497" y="1892"/>
                      <a:pt x="1505" y="1888"/>
                    </a:cubicBezTo>
                    <a:cubicBezTo>
                      <a:pt x="1513" y="1884"/>
                      <a:pt x="1511" y="1860"/>
                      <a:pt x="1521" y="1854"/>
                    </a:cubicBezTo>
                    <a:cubicBezTo>
                      <a:pt x="1526" y="1852"/>
                      <a:pt x="1559" y="1855"/>
                      <a:pt x="1563" y="1850"/>
                    </a:cubicBezTo>
                    <a:cubicBezTo>
                      <a:pt x="1571" y="1845"/>
                      <a:pt x="1588" y="1824"/>
                      <a:pt x="1591" y="1816"/>
                    </a:cubicBezTo>
                    <a:cubicBezTo>
                      <a:pt x="1594" y="1808"/>
                      <a:pt x="1583" y="1807"/>
                      <a:pt x="1580" y="1801"/>
                    </a:cubicBezTo>
                    <a:cubicBezTo>
                      <a:pt x="1580" y="1798"/>
                      <a:pt x="1565" y="1781"/>
                      <a:pt x="1575" y="1778"/>
                    </a:cubicBezTo>
                    <a:cubicBezTo>
                      <a:pt x="1580" y="1776"/>
                      <a:pt x="1602" y="1790"/>
                      <a:pt x="1613" y="1788"/>
                    </a:cubicBezTo>
                    <a:cubicBezTo>
                      <a:pt x="1624" y="1786"/>
                      <a:pt x="1633" y="1779"/>
                      <a:pt x="1643" y="1768"/>
                    </a:cubicBezTo>
                    <a:cubicBezTo>
                      <a:pt x="1651" y="1762"/>
                      <a:pt x="1663" y="1725"/>
                      <a:pt x="1671" y="1720"/>
                    </a:cubicBezTo>
                    <a:cubicBezTo>
                      <a:pt x="1675" y="1716"/>
                      <a:pt x="1697" y="1688"/>
                      <a:pt x="1697" y="1688"/>
                    </a:cubicBezTo>
                    <a:cubicBezTo>
                      <a:pt x="1708" y="1673"/>
                      <a:pt x="1700" y="1678"/>
                      <a:pt x="1713" y="1666"/>
                    </a:cubicBezTo>
                    <a:cubicBezTo>
                      <a:pt x="1715" y="1631"/>
                      <a:pt x="1702" y="1629"/>
                      <a:pt x="1737" y="1618"/>
                    </a:cubicBezTo>
                    <a:cubicBezTo>
                      <a:pt x="1748" y="1607"/>
                      <a:pt x="1761" y="1597"/>
                      <a:pt x="1773" y="1592"/>
                    </a:cubicBezTo>
                    <a:cubicBezTo>
                      <a:pt x="1785" y="1587"/>
                      <a:pt x="1800" y="1593"/>
                      <a:pt x="1810" y="1586"/>
                    </a:cubicBezTo>
                    <a:cubicBezTo>
                      <a:pt x="1818" y="1578"/>
                      <a:pt x="1823" y="1557"/>
                      <a:pt x="1831" y="1548"/>
                    </a:cubicBezTo>
                    <a:cubicBezTo>
                      <a:pt x="1835" y="1544"/>
                      <a:pt x="1839" y="1502"/>
                      <a:pt x="1839" y="1502"/>
                    </a:cubicBezTo>
                    <a:cubicBezTo>
                      <a:pt x="1843" y="1484"/>
                      <a:pt x="1842" y="1442"/>
                      <a:pt x="1847" y="1428"/>
                    </a:cubicBezTo>
                    <a:cubicBezTo>
                      <a:pt x="1851" y="1412"/>
                      <a:pt x="1859" y="1411"/>
                      <a:pt x="1865" y="1404"/>
                    </a:cubicBezTo>
                    <a:cubicBezTo>
                      <a:pt x="1871" y="1397"/>
                      <a:pt x="1878" y="1405"/>
                      <a:pt x="1883" y="1388"/>
                    </a:cubicBezTo>
                    <a:cubicBezTo>
                      <a:pt x="1893" y="1360"/>
                      <a:pt x="1922" y="1321"/>
                      <a:pt x="1895" y="1304"/>
                    </a:cubicBezTo>
                    <a:cubicBezTo>
                      <a:pt x="1891" y="1285"/>
                      <a:pt x="1876" y="1296"/>
                      <a:pt x="1865" y="1288"/>
                    </a:cubicBezTo>
                    <a:cubicBezTo>
                      <a:pt x="1854" y="1280"/>
                      <a:pt x="1838" y="1260"/>
                      <a:pt x="1829" y="1258"/>
                    </a:cubicBezTo>
                    <a:cubicBezTo>
                      <a:pt x="1820" y="1256"/>
                      <a:pt x="1815" y="1278"/>
                      <a:pt x="1809" y="1278"/>
                    </a:cubicBezTo>
                    <a:cubicBezTo>
                      <a:pt x="1802" y="1280"/>
                      <a:pt x="1799" y="1258"/>
                      <a:pt x="1791" y="1256"/>
                    </a:cubicBezTo>
                    <a:cubicBezTo>
                      <a:pt x="1783" y="1254"/>
                      <a:pt x="1764" y="1267"/>
                      <a:pt x="1760" y="1264"/>
                    </a:cubicBezTo>
                    <a:cubicBezTo>
                      <a:pt x="1752" y="1261"/>
                      <a:pt x="1780" y="1248"/>
                      <a:pt x="1767" y="1240"/>
                    </a:cubicBezTo>
                    <a:cubicBezTo>
                      <a:pt x="1762" y="1233"/>
                      <a:pt x="1738" y="1222"/>
                      <a:pt x="1729" y="1220"/>
                    </a:cubicBezTo>
                    <a:cubicBezTo>
                      <a:pt x="1720" y="1218"/>
                      <a:pt x="1720" y="1231"/>
                      <a:pt x="1713" y="1230"/>
                    </a:cubicBezTo>
                    <a:cubicBezTo>
                      <a:pt x="1706" y="1229"/>
                      <a:pt x="1689" y="1222"/>
                      <a:pt x="1685" y="1214"/>
                    </a:cubicBezTo>
                    <a:cubicBezTo>
                      <a:pt x="1678" y="1206"/>
                      <a:pt x="1692" y="1191"/>
                      <a:pt x="1687" y="1182"/>
                    </a:cubicBezTo>
                    <a:cubicBezTo>
                      <a:pt x="1683" y="1170"/>
                      <a:pt x="1671" y="1156"/>
                      <a:pt x="1663" y="1144"/>
                    </a:cubicBezTo>
                    <a:cubicBezTo>
                      <a:pt x="1651" y="1133"/>
                      <a:pt x="1648" y="1117"/>
                      <a:pt x="1637" y="1112"/>
                    </a:cubicBezTo>
                    <a:cubicBezTo>
                      <a:pt x="1629" y="1107"/>
                      <a:pt x="1626" y="1115"/>
                      <a:pt x="1617" y="1116"/>
                    </a:cubicBezTo>
                    <a:cubicBezTo>
                      <a:pt x="1613" y="1119"/>
                      <a:pt x="1589" y="1118"/>
                      <a:pt x="1584" y="1119"/>
                    </a:cubicBezTo>
                    <a:cubicBezTo>
                      <a:pt x="1573" y="1121"/>
                      <a:pt x="1587" y="1115"/>
                      <a:pt x="1581" y="1110"/>
                    </a:cubicBezTo>
                    <a:cubicBezTo>
                      <a:pt x="1575" y="1106"/>
                      <a:pt x="1581" y="1095"/>
                      <a:pt x="1569" y="1088"/>
                    </a:cubicBezTo>
                    <a:cubicBezTo>
                      <a:pt x="1561" y="1083"/>
                      <a:pt x="1540" y="1087"/>
                      <a:pt x="1533" y="1078"/>
                    </a:cubicBezTo>
                    <a:cubicBezTo>
                      <a:pt x="1526" y="1069"/>
                      <a:pt x="1532" y="1039"/>
                      <a:pt x="1529" y="1032"/>
                    </a:cubicBezTo>
                    <a:cubicBezTo>
                      <a:pt x="1526" y="1025"/>
                      <a:pt x="1516" y="1032"/>
                      <a:pt x="1513" y="1038"/>
                    </a:cubicBezTo>
                    <a:cubicBezTo>
                      <a:pt x="1510" y="1044"/>
                      <a:pt x="1512" y="1067"/>
                      <a:pt x="1509" y="1066"/>
                    </a:cubicBezTo>
                    <a:cubicBezTo>
                      <a:pt x="1505" y="1068"/>
                      <a:pt x="1503" y="1038"/>
                      <a:pt x="1497" y="1034"/>
                    </a:cubicBezTo>
                    <a:cubicBezTo>
                      <a:pt x="1491" y="1030"/>
                      <a:pt x="1477" y="1044"/>
                      <a:pt x="1471" y="1045"/>
                    </a:cubicBezTo>
                    <a:cubicBezTo>
                      <a:pt x="1467" y="1042"/>
                      <a:pt x="1459" y="1037"/>
                      <a:pt x="1459" y="1037"/>
                    </a:cubicBezTo>
                    <a:cubicBezTo>
                      <a:pt x="1453" y="1034"/>
                      <a:pt x="1443" y="1041"/>
                      <a:pt x="1435" y="1038"/>
                    </a:cubicBezTo>
                    <a:cubicBezTo>
                      <a:pt x="1427" y="1035"/>
                      <a:pt x="1420" y="1020"/>
                      <a:pt x="1411" y="1020"/>
                    </a:cubicBezTo>
                    <a:cubicBezTo>
                      <a:pt x="1402" y="1020"/>
                      <a:pt x="1387" y="1039"/>
                      <a:pt x="1383" y="1038"/>
                    </a:cubicBezTo>
                    <a:cubicBezTo>
                      <a:pt x="1379" y="1037"/>
                      <a:pt x="1396" y="1013"/>
                      <a:pt x="1389" y="1012"/>
                    </a:cubicBezTo>
                    <a:cubicBezTo>
                      <a:pt x="1365" y="1016"/>
                      <a:pt x="1361" y="1034"/>
                      <a:pt x="1339" y="1032"/>
                    </a:cubicBezTo>
                    <a:cubicBezTo>
                      <a:pt x="1323" y="1041"/>
                      <a:pt x="1327" y="1053"/>
                      <a:pt x="1321" y="1060"/>
                    </a:cubicBezTo>
                    <a:cubicBezTo>
                      <a:pt x="1315" y="1067"/>
                      <a:pt x="1313" y="1073"/>
                      <a:pt x="1305" y="1072"/>
                    </a:cubicBezTo>
                    <a:cubicBezTo>
                      <a:pt x="1297" y="1071"/>
                      <a:pt x="1283" y="1055"/>
                      <a:pt x="1273" y="1054"/>
                    </a:cubicBezTo>
                    <a:cubicBezTo>
                      <a:pt x="1263" y="1056"/>
                      <a:pt x="1265" y="1060"/>
                      <a:pt x="1243" y="1068"/>
                    </a:cubicBezTo>
                    <a:cubicBezTo>
                      <a:pt x="1234" y="1065"/>
                      <a:pt x="1221" y="1052"/>
                      <a:pt x="1215" y="1044"/>
                    </a:cubicBezTo>
                    <a:cubicBezTo>
                      <a:pt x="1209" y="1036"/>
                      <a:pt x="1209" y="1031"/>
                      <a:pt x="1209" y="1020"/>
                    </a:cubicBezTo>
                    <a:cubicBezTo>
                      <a:pt x="1209" y="1009"/>
                      <a:pt x="1216" y="988"/>
                      <a:pt x="1215" y="978"/>
                    </a:cubicBezTo>
                    <a:cubicBezTo>
                      <a:pt x="1214" y="968"/>
                      <a:pt x="1213" y="961"/>
                      <a:pt x="1201" y="958"/>
                    </a:cubicBezTo>
                    <a:cubicBezTo>
                      <a:pt x="1189" y="955"/>
                      <a:pt x="1150" y="962"/>
                      <a:pt x="1141" y="958"/>
                    </a:cubicBezTo>
                    <a:cubicBezTo>
                      <a:pt x="1136" y="959"/>
                      <a:pt x="1152" y="942"/>
                      <a:pt x="1147" y="932"/>
                    </a:cubicBezTo>
                    <a:cubicBezTo>
                      <a:pt x="1135" y="910"/>
                      <a:pt x="1158" y="899"/>
                      <a:pt x="1165" y="880"/>
                    </a:cubicBezTo>
                    <a:cubicBezTo>
                      <a:pt x="1164" y="876"/>
                      <a:pt x="1161" y="864"/>
                      <a:pt x="1157" y="862"/>
                    </a:cubicBezTo>
                    <a:cubicBezTo>
                      <a:pt x="1151" y="860"/>
                      <a:pt x="1126" y="870"/>
                      <a:pt x="1121" y="872"/>
                    </a:cubicBezTo>
                    <a:cubicBezTo>
                      <a:pt x="1107" y="877"/>
                      <a:pt x="1110" y="906"/>
                      <a:pt x="1097" y="912"/>
                    </a:cubicBezTo>
                    <a:cubicBezTo>
                      <a:pt x="1084" y="918"/>
                      <a:pt x="1057" y="918"/>
                      <a:pt x="1043" y="910"/>
                    </a:cubicBezTo>
                    <a:cubicBezTo>
                      <a:pt x="1028" y="901"/>
                      <a:pt x="1019" y="877"/>
                      <a:pt x="1011" y="864"/>
                    </a:cubicBezTo>
                    <a:cubicBezTo>
                      <a:pt x="1005" y="856"/>
                      <a:pt x="1018" y="840"/>
                      <a:pt x="1013" y="832"/>
                    </a:cubicBezTo>
                    <a:cubicBezTo>
                      <a:pt x="1010" y="827"/>
                      <a:pt x="1013" y="800"/>
                      <a:pt x="1013" y="800"/>
                    </a:cubicBezTo>
                    <a:cubicBezTo>
                      <a:pt x="1014" y="787"/>
                      <a:pt x="1008" y="773"/>
                      <a:pt x="1013" y="764"/>
                    </a:cubicBezTo>
                    <a:cubicBezTo>
                      <a:pt x="1018" y="755"/>
                      <a:pt x="1033" y="750"/>
                      <a:pt x="1045" y="744"/>
                    </a:cubicBezTo>
                    <a:cubicBezTo>
                      <a:pt x="1065" y="738"/>
                      <a:pt x="1066" y="738"/>
                      <a:pt x="1083" y="728"/>
                    </a:cubicBezTo>
                    <a:cubicBezTo>
                      <a:pt x="1096" y="726"/>
                      <a:pt x="1103" y="744"/>
                      <a:pt x="1111" y="744"/>
                    </a:cubicBezTo>
                    <a:cubicBezTo>
                      <a:pt x="1119" y="744"/>
                      <a:pt x="1123" y="730"/>
                      <a:pt x="1131" y="726"/>
                    </a:cubicBezTo>
                    <a:cubicBezTo>
                      <a:pt x="1143" y="726"/>
                      <a:pt x="1148" y="723"/>
                      <a:pt x="1159" y="718"/>
                    </a:cubicBezTo>
                    <a:cubicBezTo>
                      <a:pt x="1175" y="721"/>
                      <a:pt x="1176" y="724"/>
                      <a:pt x="1187" y="738"/>
                    </a:cubicBezTo>
                    <a:cubicBezTo>
                      <a:pt x="1194" y="745"/>
                      <a:pt x="1206" y="723"/>
                      <a:pt x="1211" y="732"/>
                    </a:cubicBezTo>
                    <a:cubicBezTo>
                      <a:pt x="1216" y="735"/>
                      <a:pt x="1224" y="744"/>
                      <a:pt x="1227" y="752"/>
                    </a:cubicBezTo>
                    <a:cubicBezTo>
                      <a:pt x="1230" y="760"/>
                      <a:pt x="1226" y="774"/>
                      <a:pt x="1227" y="782"/>
                    </a:cubicBezTo>
                    <a:cubicBezTo>
                      <a:pt x="1229" y="787"/>
                      <a:pt x="1232" y="807"/>
                      <a:pt x="1233" y="801"/>
                    </a:cubicBezTo>
                    <a:cubicBezTo>
                      <a:pt x="1237" y="799"/>
                      <a:pt x="1257" y="814"/>
                      <a:pt x="1261" y="806"/>
                    </a:cubicBezTo>
                    <a:cubicBezTo>
                      <a:pt x="1265" y="798"/>
                      <a:pt x="1261" y="769"/>
                      <a:pt x="1257" y="754"/>
                    </a:cubicBezTo>
                    <a:cubicBezTo>
                      <a:pt x="1253" y="739"/>
                      <a:pt x="1234" y="732"/>
                      <a:pt x="1237" y="718"/>
                    </a:cubicBezTo>
                    <a:cubicBezTo>
                      <a:pt x="1240" y="704"/>
                      <a:pt x="1260" y="684"/>
                      <a:pt x="1273" y="672"/>
                    </a:cubicBezTo>
                    <a:cubicBezTo>
                      <a:pt x="1282" y="658"/>
                      <a:pt x="1308" y="659"/>
                      <a:pt x="1313" y="644"/>
                    </a:cubicBezTo>
                    <a:cubicBezTo>
                      <a:pt x="1320" y="636"/>
                      <a:pt x="1305" y="613"/>
                      <a:pt x="1305" y="604"/>
                    </a:cubicBezTo>
                    <a:cubicBezTo>
                      <a:pt x="1305" y="595"/>
                      <a:pt x="1309" y="589"/>
                      <a:pt x="1313" y="588"/>
                    </a:cubicBezTo>
                    <a:cubicBezTo>
                      <a:pt x="1317" y="587"/>
                      <a:pt x="1326" y="602"/>
                      <a:pt x="1331" y="600"/>
                    </a:cubicBezTo>
                    <a:cubicBezTo>
                      <a:pt x="1336" y="598"/>
                      <a:pt x="1338" y="585"/>
                      <a:pt x="1343" y="578"/>
                    </a:cubicBezTo>
                    <a:cubicBezTo>
                      <a:pt x="1348" y="571"/>
                      <a:pt x="1354" y="563"/>
                      <a:pt x="1363" y="556"/>
                    </a:cubicBezTo>
                    <a:cubicBezTo>
                      <a:pt x="1377" y="542"/>
                      <a:pt x="1393" y="544"/>
                      <a:pt x="1399" y="538"/>
                    </a:cubicBezTo>
                    <a:cubicBezTo>
                      <a:pt x="1405" y="532"/>
                      <a:pt x="1393" y="525"/>
                      <a:pt x="1399" y="518"/>
                    </a:cubicBezTo>
                    <a:cubicBezTo>
                      <a:pt x="1405" y="503"/>
                      <a:pt x="1424" y="508"/>
                      <a:pt x="1435" y="496"/>
                    </a:cubicBezTo>
                    <a:cubicBezTo>
                      <a:pt x="1448" y="484"/>
                      <a:pt x="1455" y="480"/>
                      <a:pt x="1471" y="476"/>
                    </a:cubicBezTo>
                    <a:cubicBezTo>
                      <a:pt x="1483" y="478"/>
                      <a:pt x="1477" y="484"/>
                      <a:pt x="1475" y="490"/>
                    </a:cubicBezTo>
                    <a:cubicBezTo>
                      <a:pt x="1473" y="496"/>
                      <a:pt x="1458" y="512"/>
                      <a:pt x="1461" y="514"/>
                    </a:cubicBezTo>
                    <a:cubicBezTo>
                      <a:pt x="1464" y="516"/>
                      <a:pt x="1482" y="507"/>
                      <a:pt x="1491" y="502"/>
                    </a:cubicBezTo>
                    <a:cubicBezTo>
                      <a:pt x="1501" y="498"/>
                      <a:pt x="1507" y="492"/>
                      <a:pt x="1517" y="486"/>
                    </a:cubicBezTo>
                    <a:cubicBezTo>
                      <a:pt x="1527" y="480"/>
                      <a:pt x="1548" y="473"/>
                      <a:pt x="1553" y="468"/>
                    </a:cubicBezTo>
                    <a:cubicBezTo>
                      <a:pt x="1563" y="466"/>
                      <a:pt x="1549" y="454"/>
                      <a:pt x="1545" y="454"/>
                    </a:cubicBezTo>
                    <a:cubicBezTo>
                      <a:pt x="1541" y="454"/>
                      <a:pt x="1535" y="468"/>
                      <a:pt x="1527" y="470"/>
                    </a:cubicBezTo>
                    <a:cubicBezTo>
                      <a:pt x="1519" y="472"/>
                      <a:pt x="1505" y="472"/>
                      <a:pt x="1497" y="468"/>
                    </a:cubicBezTo>
                    <a:cubicBezTo>
                      <a:pt x="1489" y="464"/>
                      <a:pt x="1479" y="450"/>
                      <a:pt x="1479" y="444"/>
                    </a:cubicBezTo>
                    <a:cubicBezTo>
                      <a:pt x="1479" y="438"/>
                      <a:pt x="1497" y="437"/>
                      <a:pt x="1497" y="432"/>
                    </a:cubicBezTo>
                    <a:cubicBezTo>
                      <a:pt x="1471" y="429"/>
                      <a:pt x="1494" y="410"/>
                      <a:pt x="1477" y="414"/>
                    </a:cubicBezTo>
                    <a:cubicBezTo>
                      <a:pt x="1460" y="418"/>
                      <a:pt x="1405" y="453"/>
                      <a:pt x="1397" y="454"/>
                    </a:cubicBezTo>
                    <a:cubicBezTo>
                      <a:pt x="1389" y="455"/>
                      <a:pt x="1415" y="428"/>
                      <a:pt x="1429" y="418"/>
                    </a:cubicBezTo>
                    <a:cubicBezTo>
                      <a:pt x="1443" y="408"/>
                      <a:pt x="1460" y="396"/>
                      <a:pt x="1480" y="393"/>
                    </a:cubicBezTo>
                    <a:cubicBezTo>
                      <a:pt x="1487" y="386"/>
                      <a:pt x="1531" y="402"/>
                      <a:pt x="1551" y="400"/>
                    </a:cubicBezTo>
                    <a:cubicBezTo>
                      <a:pt x="1567" y="398"/>
                      <a:pt x="1568" y="381"/>
                      <a:pt x="1575" y="378"/>
                    </a:cubicBezTo>
                    <a:cubicBezTo>
                      <a:pt x="1582" y="375"/>
                      <a:pt x="1594" y="374"/>
                      <a:pt x="1591" y="384"/>
                    </a:cubicBezTo>
                    <a:cubicBezTo>
                      <a:pt x="1599" y="389"/>
                      <a:pt x="1548" y="424"/>
                      <a:pt x="1559" y="438"/>
                    </a:cubicBezTo>
                    <a:cubicBezTo>
                      <a:pt x="1561" y="448"/>
                      <a:pt x="1591" y="444"/>
                      <a:pt x="1603" y="446"/>
                    </a:cubicBezTo>
                    <a:cubicBezTo>
                      <a:pt x="1615" y="448"/>
                      <a:pt x="1623" y="448"/>
                      <a:pt x="1631" y="450"/>
                    </a:cubicBezTo>
                    <a:cubicBezTo>
                      <a:pt x="1639" y="452"/>
                      <a:pt x="1645" y="457"/>
                      <a:pt x="1649" y="456"/>
                    </a:cubicBezTo>
                    <a:cubicBezTo>
                      <a:pt x="1653" y="455"/>
                      <a:pt x="1657" y="448"/>
                      <a:pt x="1657" y="442"/>
                    </a:cubicBezTo>
                    <a:cubicBezTo>
                      <a:pt x="1657" y="436"/>
                      <a:pt x="1652" y="428"/>
                      <a:pt x="1647" y="422"/>
                    </a:cubicBezTo>
                    <a:cubicBezTo>
                      <a:pt x="1642" y="416"/>
                      <a:pt x="1634" y="411"/>
                      <a:pt x="1627" y="408"/>
                    </a:cubicBezTo>
                    <a:cubicBezTo>
                      <a:pt x="1620" y="405"/>
                      <a:pt x="1611" y="411"/>
                      <a:pt x="1607" y="406"/>
                    </a:cubicBezTo>
                    <a:cubicBezTo>
                      <a:pt x="1603" y="401"/>
                      <a:pt x="1601" y="386"/>
                      <a:pt x="1601" y="376"/>
                    </a:cubicBezTo>
                    <a:cubicBezTo>
                      <a:pt x="1601" y="366"/>
                      <a:pt x="1612" y="354"/>
                      <a:pt x="1607" y="346"/>
                    </a:cubicBezTo>
                    <a:cubicBezTo>
                      <a:pt x="1602" y="338"/>
                      <a:pt x="1580" y="332"/>
                      <a:pt x="1568" y="327"/>
                    </a:cubicBezTo>
                    <a:cubicBezTo>
                      <a:pt x="1563" y="320"/>
                      <a:pt x="1542" y="326"/>
                      <a:pt x="1535" y="318"/>
                    </a:cubicBezTo>
                    <a:cubicBezTo>
                      <a:pt x="1528" y="310"/>
                      <a:pt x="1531" y="290"/>
                      <a:pt x="1523" y="276"/>
                    </a:cubicBezTo>
                    <a:cubicBezTo>
                      <a:pt x="1512" y="260"/>
                      <a:pt x="1495" y="252"/>
                      <a:pt x="1484" y="236"/>
                    </a:cubicBezTo>
                    <a:cubicBezTo>
                      <a:pt x="1476" y="229"/>
                      <a:pt x="1476" y="237"/>
                      <a:pt x="1471" y="242"/>
                    </a:cubicBezTo>
                    <a:cubicBezTo>
                      <a:pt x="1466" y="247"/>
                      <a:pt x="1460" y="266"/>
                      <a:pt x="1451" y="268"/>
                    </a:cubicBezTo>
                    <a:cubicBezTo>
                      <a:pt x="1442" y="270"/>
                      <a:pt x="1426" y="261"/>
                      <a:pt x="1419" y="254"/>
                    </a:cubicBezTo>
                    <a:cubicBezTo>
                      <a:pt x="1408" y="258"/>
                      <a:pt x="1415" y="230"/>
                      <a:pt x="1409" y="224"/>
                    </a:cubicBezTo>
                    <a:cubicBezTo>
                      <a:pt x="1403" y="218"/>
                      <a:pt x="1391" y="222"/>
                      <a:pt x="1383" y="218"/>
                    </a:cubicBezTo>
                    <a:cubicBezTo>
                      <a:pt x="1375" y="214"/>
                      <a:pt x="1368" y="200"/>
                      <a:pt x="1361" y="198"/>
                    </a:cubicBezTo>
                    <a:cubicBezTo>
                      <a:pt x="1354" y="196"/>
                      <a:pt x="1351" y="206"/>
                      <a:pt x="1339" y="206"/>
                    </a:cubicBezTo>
                    <a:cubicBezTo>
                      <a:pt x="1314" y="197"/>
                      <a:pt x="1296" y="194"/>
                      <a:pt x="1289" y="200"/>
                    </a:cubicBezTo>
                    <a:cubicBezTo>
                      <a:pt x="1282" y="206"/>
                      <a:pt x="1294" y="231"/>
                      <a:pt x="1295" y="240"/>
                    </a:cubicBezTo>
                    <a:cubicBezTo>
                      <a:pt x="1296" y="245"/>
                      <a:pt x="1292" y="253"/>
                      <a:pt x="1296" y="256"/>
                    </a:cubicBezTo>
                    <a:cubicBezTo>
                      <a:pt x="1296" y="260"/>
                      <a:pt x="1285" y="260"/>
                      <a:pt x="1283" y="266"/>
                    </a:cubicBezTo>
                    <a:cubicBezTo>
                      <a:pt x="1286" y="274"/>
                      <a:pt x="1314" y="293"/>
                      <a:pt x="1315" y="302"/>
                    </a:cubicBezTo>
                    <a:cubicBezTo>
                      <a:pt x="1316" y="309"/>
                      <a:pt x="1298" y="317"/>
                      <a:pt x="1289" y="320"/>
                    </a:cubicBezTo>
                    <a:cubicBezTo>
                      <a:pt x="1282" y="324"/>
                      <a:pt x="1273" y="318"/>
                      <a:pt x="1273" y="324"/>
                    </a:cubicBezTo>
                    <a:cubicBezTo>
                      <a:pt x="1278" y="339"/>
                      <a:pt x="1288" y="355"/>
                      <a:pt x="1288" y="355"/>
                    </a:cubicBezTo>
                    <a:cubicBezTo>
                      <a:pt x="1288" y="362"/>
                      <a:pt x="1281" y="381"/>
                      <a:pt x="1273" y="382"/>
                    </a:cubicBezTo>
                    <a:cubicBezTo>
                      <a:pt x="1265" y="383"/>
                      <a:pt x="1245" y="370"/>
                      <a:pt x="1237" y="360"/>
                    </a:cubicBezTo>
                    <a:cubicBezTo>
                      <a:pt x="1223" y="348"/>
                      <a:pt x="1239" y="334"/>
                      <a:pt x="1225" y="324"/>
                    </a:cubicBezTo>
                    <a:cubicBezTo>
                      <a:pt x="1218" y="315"/>
                      <a:pt x="1212" y="325"/>
                      <a:pt x="1197" y="318"/>
                    </a:cubicBezTo>
                    <a:cubicBezTo>
                      <a:pt x="1187" y="315"/>
                      <a:pt x="1178" y="314"/>
                      <a:pt x="1167" y="308"/>
                    </a:cubicBezTo>
                    <a:cubicBezTo>
                      <a:pt x="1156" y="302"/>
                      <a:pt x="1145" y="288"/>
                      <a:pt x="1133" y="284"/>
                    </a:cubicBezTo>
                    <a:cubicBezTo>
                      <a:pt x="1115" y="275"/>
                      <a:pt x="1101" y="289"/>
                      <a:pt x="1093" y="286"/>
                    </a:cubicBezTo>
                    <a:cubicBezTo>
                      <a:pt x="1085" y="283"/>
                      <a:pt x="1090" y="268"/>
                      <a:pt x="1085" y="264"/>
                    </a:cubicBezTo>
                    <a:cubicBezTo>
                      <a:pt x="1080" y="260"/>
                      <a:pt x="1066" y="264"/>
                      <a:pt x="1061" y="260"/>
                    </a:cubicBezTo>
                    <a:cubicBezTo>
                      <a:pt x="1056" y="256"/>
                      <a:pt x="1053" y="249"/>
                      <a:pt x="1055" y="240"/>
                    </a:cubicBezTo>
                    <a:cubicBezTo>
                      <a:pt x="1046" y="227"/>
                      <a:pt x="1076" y="223"/>
                      <a:pt x="1071" y="208"/>
                    </a:cubicBezTo>
                    <a:cubicBezTo>
                      <a:pt x="1076" y="197"/>
                      <a:pt x="1104" y="198"/>
                      <a:pt x="1113" y="192"/>
                    </a:cubicBezTo>
                    <a:cubicBezTo>
                      <a:pt x="1122" y="186"/>
                      <a:pt x="1113" y="177"/>
                      <a:pt x="1123" y="174"/>
                    </a:cubicBezTo>
                    <a:cubicBezTo>
                      <a:pt x="1133" y="171"/>
                      <a:pt x="1162" y="169"/>
                      <a:pt x="1171" y="172"/>
                    </a:cubicBezTo>
                    <a:cubicBezTo>
                      <a:pt x="1180" y="175"/>
                      <a:pt x="1171" y="188"/>
                      <a:pt x="1177" y="190"/>
                    </a:cubicBezTo>
                    <a:cubicBezTo>
                      <a:pt x="1183" y="192"/>
                      <a:pt x="1199" y="181"/>
                      <a:pt x="1205" y="184"/>
                    </a:cubicBezTo>
                    <a:cubicBezTo>
                      <a:pt x="1211" y="187"/>
                      <a:pt x="1211" y="207"/>
                      <a:pt x="1215" y="208"/>
                    </a:cubicBezTo>
                    <a:cubicBezTo>
                      <a:pt x="1219" y="209"/>
                      <a:pt x="1221" y="192"/>
                      <a:pt x="1227" y="190"/>
                    </a:cubicBezTo>
                    <a:cubicBezTo>
                      <a:pt x="1233" y="188"/>
                      <a:pt x="1253" y="199"/>
                      <a:pt x="1253" y="194"/>
                    </a:cubicBezTo>
                    <a:cubicBezTo>
                      <a:pt x="1267" y="192"/>
                      <a:pt x="1238" y="165"/>
                      <a:pt x="1227" y="158"/>
                    </a:cubicBezTo>
                    <a:cubicBezTo>
                      <a:pt x="1219" y="152"/>
                      <a:pt x="1211" y="161"/>
                      <a:pt x="1205" y="160"/>
                    </a:cubicBezTo>
                    <a:cubicBezTo>
                      <a:pt x="1199" y="159"/>
                      <a:pt x="1196" y="150"/>
                      <a:pt x="1189" y="150"/>
                    </a:cubicBezTo>
                    <a:cubicBezTo>
                      <a:pt x="1182" y="150"/>
                      <a:pt x="1164" y="164"/>
                      <a:pt x="1161" y="162"/>
                    </a:cubicBezTo>
                    <a:cubicBezTo>
                      <a:pt x="1158" y="160"/>
                      <a:pt x="1173" y="147"/>
                      <a:pt x="1171" y="138"/>
                    </a:cubicBezTo>
                    <a:cubicBezTo>
                      <a:pt x="1169" y="129"/>
                      <a:pt x="1151" y="119"/>
                      <a:pt x="1149" y="110"/>
                    </a:cubicBezTo>
                    <a:cubicBezTo>
                      <a:pt x="1147" y="101"/>
                      <a:pt x="1153" y="87"/>
                      <a:pt x="1159" y="82"/>
                    </a:cubicBezTo>
                    <a:cubicBezTo>
                      <a:pt x="1164" y="82"/>
                      <a:pt x="1177" y="74"/>
                      <a:pt x="1183" y="82"/>
                    </a:cubicBezTo>
                    <a:cubicBezTo>
                      <a:pt x="1187" y="89"/>
                      <a:pt x="1172" y="118"/>
                      <a:pt x="1181" y="126"/>
                    </a:cubicBezTo>
                    <a:cubicBezTo>
                      <a:pt x="1190" y="134"/>
                      <a:pt x="1226" y="135"/>
                      <a:pt x="1235" y="128"/>
                    </a:cubicBezTo>
                    <a:cubicBezTo>
                      <a:pt x="1251" y="132"/>
                      <a:pt x="1232" y="92"/>
                      <a:pt x="1237" y="84"/>
                    </a:cubicBezTo>
                    <a:cubicBezTo>
                      <a:pt x="1242" y="76"/>
                      <a:pt x="1259" y="79"/>
                      <a:pt x="1267" y="80"/>
                    </a:cubicBezTo>
                    <a:cubicBezTo>
                      <a:pt x="1275" y="81"/>
                      <a:pt x="1283" y="93"/>
                      <a:pt x="1287" y="92"/>
                    </a:cubicBezTo>
                    <a:cubicBezTo>
                      <a:pt x="1291" y="91"/>
                      <a:pt x="1283" y="75"/>
                      <a:pt x="1289" y="76"/>
                    </a:cubicBezTo>
                    <a:cubicBezTo>
                      <a:pt x="1295" y="77"/>
                      <a:pt x="1319" y="93"/>
                      <a:pt x="1321" y="100"/>
                    </a:cubicBezTo>
                    <a:cubicBezTo>
                      <a:pt x="1323" y="107"/>
                      <a:pt x="1301" y="115"/>
                      <a:pt x="1301" y="120"/>
                    </a:cubicBezTo>
                    <a:cubicBezTo>
                      <a:pt x="1301" y="125"/>
                      <a:pt x="1314" y="135"/>
                      <a:pt x="1323" y="132"/>
                    </a:cubicBezTo>
                    <a:cubicBezTo>
                      <a:pt x="1332" y="129"/>
                      <a:pt x="1344" y="102"/>
                      <a:pt x="1353" y="100"/>
                    </a:cubicBezTo>
                    <a:cubicBezTo>
                      <a:pt x="1362" y="98"/>
                      <a:pt x="1376" y="111"/>
                      <a:pt x="1375" y="118"/>
                    </a:cubicBezTo>
                    <a:cubicBezTo>
                      <a:pt x="1374" y="125"/>
                      <a:pt x="1356" y="137"/>
                      <a:pt x="1349" y="144"/>
                    </a:cubicBezTo>
                    <a:cubicBezTo>
                      <a:pt x="1342" y="151"/>
                      <a:pt x="1345" y="156"/>
                      <a:pt x="1335" y="158"/>
                    </a:cubicBezTo>
                    <a:cubicBezTo>
                      <a:pt x="1325" y="160"/>
                      <a:pt x="1293" y="150"/>
                      <a:pt x="1287" y="154"/>
                    </a:cubicBezTo>
                    <a:cubicBezTo>
                      <a:pt x="1281" y="158"/>
                      <a:pt x="1290" y="179"/>
                      <a:pt x="1301" y="182"/>
                    </a:cubicBezTo>
                    <a:cubicBezTo>
                      <a:pt x="1312" y="185"/>
                      <a:pt x="1336" y="168"/>
                      <a:pt x="1353" y="172"/>
                    </a:cubicBezTo>
                    <a:cubicBezTo>
                      <a:pt x="1370" y="176"/>
                      <a:pt x="1386" y="197"/>
                      <a:pt x="1403" y="204"/>
                    </a:cubicBezTo>
                    <a:cubicBezTo>
                      <a:pt x="1420" y="211"/>
                      <a:pt x="1449" y="216"/>
                      <a:pt x="1457" y="214"/>
                    </a:cubicBezTo>
                    <a:cubicBezTo>
                      <a:pt x="1465" y="212"/>
                      <a:pt x="1446" y="196"/>
                      <a:pt x="1451" y="192"/>
                    </a:cubicBezTo>
                    <a:cubicBezTo>
                      <a:pt x="1456" y="188"/>
                      <a:pt x="1490" y="197"/>
                      <a:pt x="1489" y="188"/>
                    </a:cubicBezTo>
                    <a:cubicBezTo>
                      <a:pt x="1488" y="179"/>
                      <a:pt x="1446" y="148"/>
                      <a:pt x="1443" y="140"/>
                    </a:cubicBezTo>
                    <a:cubicBezTo>
                      <a:pt x="1440" y="132"/>
                      <a:pt x="1463" y="136"/>
                      <a:pt x="1469" y="138"/>
                    </a:cubicBezTo>
                    <a:cubicBezTo>
                      <a:pt x="1475" y="140"/>
                      <a:pt x="1475" y="151"/>
                      <a:pt x="1479" y="154"/>
                    </a:cubicBezTo>
                    <a:cubicBezTo>
                      <a:pt x="1483" y="157"/>
                      <a:pt x="1489" y="159"/>
                      <a:pt x="1495" y="158"/>
                    </a:cubicBezTo>
                    <a:cubicBezTo>
                      <a:pt x="1501" y="157"/>
                      <a:pt x="1508" y="151"/>
                      <a:pt x="1513" y="146"/>
                    </a:cubicBezTo>
                    <a:cubicBezTo>
                      <a:pt x="1518" y="141"/>
                      <a:pt x="1530" y="130"/>
                      <a:pt x="1527" y="128"/>
                    </a:cubicBezTo>
                    <a:cubicBezTo>
                      <a:pt x="1524" y="126"/>
                      <a:pt x="1503" y="136"/>
                      <a:pt x="1495" y="134"/>
                    </a:cubicBezTo>
                    <a:cubicBezTo>
                      <a:pt x="1487" y="132"/>
                      <a:pt x="1485" y="117"/>
                      <a:pt x="1479" y="114"/>
                    </a:cubicBezTo>
                    <a:cubicBezTo>
                      <a:pt x="1473" y="111"/>
                      <a:pt x="1466" y="119"/>
                      <a:pt x="1457" y="116"/>
                    </a:cubicBezTo>
                    <a:cubicBezTo>
                      <a:pt x="1448" y="113"/>
                      <a:pt x="1433" y="97"/>
                      <a:pt x="1423" y="94"/>
                    </a:cubicBezTo>
                    <a:cubicBezTo>
                      <a:pt x="1413" y="91"/>
                      <a:pt x="1404" y="101"/>
                      <a:pt x="1395" y="98"/>
                    </a:cubicBezTo>
                    <a:cubicBezTo>
                      <a:pt x="1386" y="95"/>
                      <a:pt x="1376" y="81"/>
                      <a:pt x="1367" y="78"/>
                    </a:cubicBezTo>
                    <a:cubicBezTo>
                      <a:pt x="1358" y="75"/>
                      <a:pt x="1351" y="85"/>
                      <a:pt x="1341" y="82"/>
                    </a:cubicBezTo>
                    <a:cubicBezTo>
                      <a:pt x="1331" y="79"/>
                      <a:pt x="1319" y="61"/>
                      <a:pt x="1307" y="58"/>
                    </a:cubicBezTo>
                    <a:cubicBezTo>
                      <a:pt x="1295" y="55"/>
                      <a:pt x="1277" y="64"/>
                      <a:pt x="1267" y="64"/>
                    </a:cubicBezTo>
                    <a:cubicBezTo>
                      <a:pt x="1257" y="64"/>
                      <a:pt x="1249" y="64"/>
                      <a:pt x="1247" y="58"/>
                    </a:cubicBezTo>
                    <a:cubicBezTo>
                      <a:pt x="1245" y="52"/>
                      <a:pt x="1260" y="32"/>
                      <a:pt x="1257" y="26"/>
                    </a:cubicBezTo>
                    <a:cubicBezTo>
                      <a:pt x="1254" y="20"/>
                      <a:pt x="1236" y="18"/>
                      <a:pt x="1227" y="24"/>
                    </a:cubicBezTo>
                    <a:cubicBezTo>
                      <a:pt x="1218" y="30"/>
                      <a:pt x="1211" y="56"/>
                      <a:pt x="1203" y="60"/>
                    </a:cubicBezTo>
                    <a:cubicBezTo>
                      <a:pt x="1195" y="64"/>
                      <a:pt x="1183" y="57"/>
                      <a:pt x="1179" y="50"/>
                    </a:cubicBezTo>
                    <a:cubicBezTo>
                      <a:pt x="1175" y="43"/>
                      <a:pt x="1182" y="26"/>
                      <a:pt x="1179" y="20"/>
                    </a:cubicBezTo>
                    <a:cubicBezTo>
                      <a:pt x="1176" y="14"/>
                      <a:pt x="1167" y="10"/>
                      <a:pt x="1161" y="12"/>
                    </a:cubicBezTo>
                    <a:cubicBezTo>
                      <a:pt x="1155" y="14"/>
                      <a:pt x="1147" y="26"/>
                      <a:pt x="1141" y="32"/>
                    </a:cubicBezTo>
                    <a:cubicBezTo>
                      <a:pt x="1129" y="25"/>
                      <a:pt x="1122" y="41"/>
                      <a:pt x="1123" y="48"/>
                    </a:cubicBezTo>
                    <a:cubicBezTo>
                      <a:pt x="1124" y="55"/>
                      <a:pt x="1145" y="65"/>
                      <a:pt x="1145" y="74"/>
                    </a:cubicBezTo>
                    <a:cubicBezTo>
                      <a:pt x="1145" y="83"/>
                      <a:pt x="1128" y="100"/>
                      <a:pt x="1123" y="102"/>
                    </a:cubicBezTo>
                    <a:cubicBezTo>
                      <a:pt x="1117" y="106"/>
                      <a:pt x="1122" y="89"/>
                      <a:pt x="1117" y="86"/>
                    </a:cubicBezTo>
                    <a:cubicBezTo>
                      <a:pt x="1112" y="83"/>
                      <a:pt x="1097" y="89"/>
                      <a:pt x="1093" y="86"/>
                    </a:cubicBezTo>
                    <a:cubicBezTo>
                      <a:pt x="1089" y="83"/>
                      <a:pt x="1099" y="77"/>
                      <a:pt x="1095" y="70"/>
                    </a:cubicBezTo>
                    <a:cubicBezTo>
                      <a:pt x="1088" y="65"/>
                      <a:pt x="1073" y="50"/>
                      <a:pt x="1071" y="46"/>
                    </a:cubicBezTo>
                    <a:cubicBezTo>
                      <a:pt x="1069" y="42"/>
                      <a:pt x="1077" y="48"/>
                      <a:pt x="1083" y="44"/>
                    </a:cubicBezTo>
                    <a:cubicBezTo>
                      <a:pt x="1089" y="40"/>
                      <a:pt x="1107" y="28"/>
                      <a:pt x="1105" y="24"/>
                    </a:cubicBezTo>
                    <a:cubicBezTo>
                      <a:pt x="1103" y="20"/>
                      <a:pt x="1078" y="18"/>
                      <a:pt x="1069" y="18"/>
                    </a:cubicBezTo>
                    <a:cubicBezTo>
                      <a:pt x="1060" y="18"/>
                      <a:pt x="1055" y="22"/>
                      <a:pt x="1053" y="26"/>
                    </a:cubicBezTo>
                    <a:cubicBezTo>
                      <a:pt x="1051" y="30"/>
                      <a:pt x="1058" y="38"/>
                      <a:pt x="1055" y="42"/>
                    </a:cubicBezTo>
                    <a:cubicBezTo>
                      <a:pt x="1052" y="46"/>
                      <a:pt x="1037" y="43"/>
                      <a:pt x="1033" y="48"/>
                    </a:cubicBezTo>
                    <a:cubicBezTo>
                      <a:pt x="1029" y="53"/>
                      <a:pt x="1029" y="62"/>
                      <a:pt x="1033" y="70"/>
                    </a:cubicBezTo>
                    <a:cubicBezTo>
                      <a:pt x="1037" y="78"/>
                      <a:pt x="1053" y="86"/>
                      <a:pt x="1055" y="96"/>
                    </a:cubicBezTo>
                    <a:cubicBezTo>
                      <a:pt x="1057" y="106"/>
                      <a:pt x="1047" y="128"/>
                      <a:pt x="1043" y="130"/>
                    </a:cubicBezTo>
                    <a:cubicBezTo>
                      <a:pt x="1039" y="132"/>
                      <a:pt x="1034" y="113"/>
                      <a:pt x="1033" y="106"/>
                    </a:cubicBezTo>
                    <a:cubicBezTo>
                      <a:pt x="1032" y="99"/>
                      <a:pt x="1043" y="91"/>
                      <a:pt x="1039" y="86"/>
                    </a:cubicBezTo>
                    <a:cubicBezTo>
                      <a:pt x="1035" y="81"/>
                      <a:pt x="1015" y="75"/>
                      <a:pt x="1007" y="76"/>
                    </a:cubicBezTo>
                    <a:cubicBezTo>
                      <a:pt x="999" y="77"/>
                      <a:pt x="993" y="84"/>
                      <a:pt x="991" y="90"/>
                    </a:cubicBezTo>
                    <a:cubicBezTo>
                      <a:pt x="989" y="96"/>
                      <a:pt x="998" y="108"/>
                      <a:pt x="993" y="112"/>
                    </a:cubicBezTo>
                    <a:cubicBezTo>
                      <a:pt x="988" y="116"/>
                      <a:pt x="970" y="114"/>
                      <a:pt x="959" y="114"/>
                    </a:cubicBezTo>
                    <a:cubicBezTo>
                      <a:pt x="948" y="114"/>
                      <a:pt x="934" y="114"/>
                      <a:pt x="925" y="112"/>
                    </a:cubicBezTo>
                    <a:cubicBezTo>
                      <a:pt x="916" y="110"/>
                      <a:pt x="902" y="104"/>
                      <a:pt x="907" y="100"/>
                    </a:cubicBezTo>
                    <a:cubicBezTo>
                      <a:pt x="912" y="96"/>
                      <a:pt x="945" y="95"/>
                      <a:pt x="955" y="90"/>
                    </a:cubicBezTo>
                    <a:cubicBezTo>
                      <a:pt x="965" y="85"/>
                      <a:pt x="972" y="78"/>
                      <a:pt x="965" y="70"/>
                    </a:cubicBezTo>
                    <a:cubicBezTo>
                      <a:pt x="939" y="65"/>
                      <a:pt x="920" y="50"/>
                      <a:pt x="911" y="42"/>
                    </a:cubicBezTo>
                    <a:cubicBezTo>
                      <a:pt x="902" y="34"/>
                      <a:pt x="916" y="23"/>
                      <a:pt x="913" y="20"/>
                    </a:cubicBezTo>
                    <a:cubicBezTo>
                      <a:pt x="910" y="17"/>
                      <a:pt x="900" y="27"/>
                      <a:pt x="893" y="26"/>
                    </a:cubicBezTo>
                    <a:cubicBezTo>
                      <a:pt x="886" y="25"/>
                      <a:pt x="876" y="7"/>
                      <a:pt x="873" y="12"/>
                    </a:cubicBezTo>
                    <a:cubicBezTo>
                      <a:pt x="870" y="17"/>
                      <a:pt x="878" y="49"/>
                      <a:pt x="875" y="54"/>
                    </a:cubicBezTo>
                    <a:cubicBezTo>
                      <a:pt x="866" y="59"/>
                      <a:pt x="866" y="35"/>
                      <a:pt x="857" y="40"/>
                    </a:cubicBezTo>
                    <a:cubicBezTo>
                      <a:pt x="853" y="42"/>
                      <a:pt x="841" y="37"/>
                      <a:pt x="837" y="36"/>
                    </a:cubicBezTo>
                    <a:cubicBezTo>
                      <a:pt x="833" y="24"/>
                      <a:pt x="802" y="37"/>
                      <a:pt x="793" y="36"/>
                    </a:cubicBezTo>
                    <a:cubicBezTo>
                      <a:pt x="784" y="35"/>
                      <a:pt x="786" y="31"/>
                      <a:pt x="781" y="30"/>
                    </a:cubicBezTo>
                    <a:cubicBezTo>
                      <a:pt x="776" y="29"/>
                      <a:pt x="768" y="31"/>
                      <a:pt x="761" y="28"/>
                    </a:cubicBezTo>
                    <a:cubicBezTo>
                      <a:pt x="754" y="25"/>
                      <a:pt x="747" y="14"/>
                      <a:pt x="739" y="12"/>
                    </a:cubicBezTo>
                    <a:cubicBezTo>
                      <a:pt x="731" y="10"/>
                      <a:pt x="721" y="18"/>
                      <a:pt x="711" y="16"/>
                    </a:cubicBezTo>
                    <a:cubicBezTo>
                      <a:pt x="701" y="14"/>
                      <a:pt x="689" y="4"/>
                      <a:pt x="677" y="2"/>
                    </a:cubicBezTo>
                    <a:cubicBezTo>
                      <a:pt x="665" y="0"/>
                      <a:pt x="648" y="0"/>
                      <a:pt x="641" y="4"/>
                    </a:cubicBezTo>
                    <a:cubicBezTo>
                      <a:pt x="634" y="8"/>
                      <a:pt x="641" y="18"/>
                      <a:pt x="637" y="24"/>
                    </a:cubicBezTo>
                    <a:cubicBezTo>
                      <a:pt x="633" y="30"/>
                      <a:pt x="614" y="36"/>
                      <a:pt x="619" y="42"/>
                    </a:cubicBezTo>
                    <a:cubicBezTo>
                      <a:pt x="624" y="48"/>
                      <a:pt x="653" y="60"/>
                      <a:pt x="665" y="62"/>
                    </a:cubicBezTo>
                    <a:cubicBezTo>
                      <a:pt x="677" y="64"/>
                      <a:pt x="685" y="58"/>
                      <a:pt x="693" y="54"/>
                    </a:cubicBezTo>
                    <a:cubicBezTo>
                      <a:pt x="701" y="50"/>
                      <a:pt x="711" y="38"/>
                      <a:pt x="715" y="40"/>
                    </a:cubicBezTo>
                    <a:cubicBezTo>
                      <a:pt x="719" y="42"/>
                      <a:pt x="713" y="57"/>
                      <a:pt x="717" y="66"/>
                    </a:cubicBezTo>
                    <a:cubicBezTo>
                      <a:pt x="721" y="75"/>
                      <a:pt x="751" y="91"/>
                      <a:pt x="739" y="94"/>
                    </a:cubicBezTo>
                    <a:cubicBezTo>
                      <a:pt x="695" y="86"/>
                      <a:pt x="693" y="84"/>
                      <a:pt x="643" y="84"/>
                    </a:cubicBezTo>
                    <a:cubicBezTo>
                      <a:pt x="626" y="79"/>
                      <a:pt x="624" y="85"/>
                      <a:pt x="615" y="82"/>
                    </a:cubicBezTo>
                    <a:cubicBezTo>
                      <a:pt x="606" y="79"/>
                      <a:pt x="597" y="65"/>
                      <a:pt x="589" y="64"/>
                    </a:cubicBezTo>
                    <a:cubicBezTo>
                      <a:pt x="581" y="63"/>
                      <a:pt x="578" y="75"/>
                      <a:pt x="565" y="78"/>
                    </a:cubicBezTo>
                    <a:cubicBezTo>
                      <a:pt x="552" y="81"/>
                      <a:pt x="525" y="77"/>
                      <a:pt x="509" y="80"/>
                    </a:cubicBezTo>
                    <a:cubicBezTo>
                      <a:pt x="491" y="78"/>
                      <a:pt x="471" y="94"/>
                      <a:pt x="471" y="94"/>
                    </a:cubicBezTo>
                    <a:cubicBezTo>
                      <a:pt x="437" y="98"/>
                      <a:pt x="445" y="80"/>
                      <a:pt x="411" y="84"/>
                    </a:cubicBezTo>
                    <a:cubicBezTo>
                      <a:pt x="389" y="88"/>
                      <a:pt x="357" y="80"/>
                      <a:pt x="331" y="78"/>
                    </a:cubicBezTo>
                    <a:cubicBezTo>
                      <a:pt x="305" y="76"/>
                      <a:pt x="277" y="72"/>
                      <a:pt x="257" y="70"/>
                    </a:cubicBezTo>
                    <a:cubicBezTo>
                      <a:pt x="237" y="68"/>
                      <a:pt x="220" y="67"/>
                      <a:pt x="209" y="64"/>
                    </a:cubicBezTo>
                    <a:cubicBezTo>
                      <a:pt x="198" y="61"/>
                      <a:pt x="207" y="54"/>
                      <a:pt x="193" y="54"/>
                    </a:cubicBezTo>
                    <a:cubicBezTo>
                      <a:pt x="175" y="43"/>
                      <a:pt x="145" y="71"/>
                      <a:pt x="123" y="64"/>
                    </a:cubicBezTo>
                    <a:cubicBezTo>
                      <a:pt x="101" y="65"/>
                      <a:pt x="93" y="90"/>
                      <a:pt x="71" y="92"/>
                    </a:cubicBezTo>
                    <a:cubicBezTo>
                      <a:pt x="56" y="100"/>
                      <a:pt x="50" y="86"/>
                      <a:pt x="33" y="92"/>
                    </a:cubicBez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19" name="Freeform 69"/>
              <p:cNvSpPr>
                <a:spLocks noChangeArrowheads="1"/>
              </p:cNvSpPr>
              <p:nvPr/>
            </p:nvSpPr>
            <p:spPr bwMode="auto">
              <a:xfrm>
                <a:off x="567" y="1960"/>
                <a:ext cx="176" cy="153"/>
              </a:xfrm>
              <a:custGeom>
                <a:avLst/>
                <a:gdLst>
                  <a:gd name="T0" fmla="*/ 116 w 176"/>
                  <a:gd name="T1" fmla="*/ 47 h 153"/>
                  <a:gd name="T2" fmla="*/ 132 w 176"/>
                  <a:gd name="T3" fmla="*/ 63 h 153"/>
                  <a:gd name="T4" fmla="*/ 150 w 176"/>
                  <a:gd name="T5" fmla="*/ 83 h 153"/>
                  <a:gd name="T6" fmla="*/ 176 w 176"/>
                  <a:gd name="T7" fmla="*/ 103 h 153"/>
                  <a:gd name="T8" fmla="*/ 128 w 176"/>
                  <a:gd name="T9" fmla="*/ 137 h 153"/>
                  <a:gd name="T10" fmla="*/ 116 w 176"/>
                  <a:gd name="T11" fmla="*/ 145 h 153"/>
                  <a:gd name="T12" fmla="*/ 104 w 176"/>
                  <a:gd name="T13" fmla="*/ 141 h 153"/>
                  <a:gd name="T14" fmla="*/ 88 w 176"/>
                  <a:gd name="T15" fmla="*/ 153 h 153"/>
                  <a:gd name="T16" fmla="*/ 78 w 176"/>
                  <a:gd name="T17" fmla="*/ 135 h 153"/>
                  <a:gd name="T18" fmla="*/ 72 w 176"/>
                  <a:gd name="T19" fmla="*/ 119 h 153"/>
                  <a:gd name="T20" fmla="*/ 90 w 176"/>
                  <a:gd name="T21" fmla="*/ 105 h 153"/>
                  <a:gd name="T22" fmla="*/ 106 w 176"/>
                  <a:gd name="T23" fmla="*/ 93 h 153"/>
                  <a:gd name="T24" fmla="*/ 102 w 176"/>
                  <a:gd name="T25" fmla="*/ 79 h 153"/>
                  <a:gd name="T26" fmla="*/ 84 w 176"/>
                  <a:gd name="T27" fmla="*/ 73 h 153"/>
                  <a:gd name="T28" fmla="*/ 78 w 176"/>
                  <a:gd name="T29" fmla="*/ 71 h 153"/>
                  <a:gd name="T30" fmla="*/ 76 w 176"/>
                  <a:gd name="T31" fmla="*/ 55 h 153"/>
                  <a:gd name="T32" fmla="*/ 66 w 176"/>
                  <a:gd name="T33" fmla="*/ 63 h 153"/>
                  <a:gd name="T34" fmla="*/ 64 w 176"/>
                  <a:gd name="T35" fmla="*/ 101 h 153"/>
                  <a:gd name="T36" fmla="*/ 38 w 176"/>
                  <a:gd name="T37" fmla="*/ 121 h 153"/>
                  <a:gd name="T38" fmla="*/ 12 w 176"/>
                  <a:gd name="T39" fmla="*/ 129 h 153"/>
                  <a:gd name="T40" fmla="*/ 0 w 176"/>
                  <a:gd name="T41" fmla="*/ 121 h 153"/>
                  <a:gd name="T42" fmla="*/ 10 w 176"/>
                  <a:gd name="T43" fmla="*/ 105 h 153"/>
                  <a:gd name="T44" fmla="*/ 28 w 176"/>
                  <a:gd name="T45" fmla="*/ 73 h 153"/>
                  <a:gd name="T46" fmla="*/ 58 w 176"/>
                  <a:gd name="T47" fmla="*/ 61 h 153"/>
                  <a:gd name="T48" fmla="*/ 60 w 176"/>
                  <a:gd name="T49" fmla="*/ 41 h 153"/>
                  <a:gd name="T50" fmla="*/ 44 w 176"/>
                  <a:gd name="T51" fmla="*/ 31 h 153"/>
                  <a:gd name="T52" fmla="*/ 42 w 176"/>
                  <a:gd name="T53" fmla="*/ 13 h 153"/>
                  <a:gd name="T54" fmla="*/ 54 w 176"/>
                  <a:gd name="T55" fmla="*/ 9 h 153"/>
                  <a:gd name="T56" fmla="*/ 70 w 176"/>
                  <a:gd name="T57" fmla="*/ 21 h 153"/>
                  <a:gd name="T58" fmla="*/ 84 w 176"/>
                  <a:gd name="T59" fmla="*/ 5 h 153"/>
                  <a:gd name="T60" fmla="*/ 96 w 176"/>
                  <a:gd name="T61" fmla="*/ 1 h 153"/>
                  <a:gd name="T62" fmla="*/ 110 w 176"/>
                  <a:gd name="T63" fmla="*/ 3 h 153"/>
                  <a:gd name="T64" fmla="*/ 96 w 176"/>
                  <a:gd name="T65" fmla="*/ 17 h 153"/>
                  <a:gd name="T66" fmla="*/ 112 w 176"/>
                  <a:gd name="T67" fmla="*/ 23 h 153"/>
                  <a:gd name="T68" fmla="*/ 118 w 176"/>
                  <a:gd name="T69" fmla="*/ 35 h 153"/>
                  <a:gd name="T70" fmla="*/ 116 w 176"/>
                  <a:gd name="T71" fmla="*/ 47 h 153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76"/>
                  <a:gd name="T109" fmla="*/ 0 h 153"/>
                  <a:gd name="T110" fmla="*/ 176 w 176"/>
                  <a:gd name="T111" fmla="*/ 153 h 153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76" h="153">
                    <a:moveTo>
                      <a:pt x="116" y="47"/>
                    </a:moveTo>
                    <a:cubicBezTo>
                      <a:pt x="122" y="53"/>
                      <a:pt x="125" y="58"/>
                      <a:pt x="132" y="63"/>
                    </a:cubicBezTo>
                    <a:cubicBezTo>
                      <a:pt x="134" y="70"/>
                      <a:pt x="144" y="77"/>
                      <a:pt x="150" y="83"/>
                    </a:cubicBezTo>
                    <a:cubicBezTo>
                      <a:pt x="157" y="104"/>
                      <a:pt x="147" y="100"/>
                      <a:pt x="176" y="103"/>
                    </a:cubicBezTo>
                    <a:cubicBezTo>
                      <a:pt x="168" y="133"/>
                      <a:pt x="160" y="134"/>
                      <a:pt x="128" y="137"/>
                    </a:cubicBezTo>
                    <a:cubicBezTo>
                      <a:pt x="124" y="140"/>
                      <a:pt x="120" y="142"/>
                      <a:pt x="116" y="145"/>
                    </a:cubicBezTo>
                    <a:cubicBezTo>
                      <a:pt x="112" y="147"/>
                      <a:pt x="104" y="141"/>
                      <a:pt x="104" y="141"/>
                    </a:cubicBezTo>
                    <a:cubicBezTo>
                      <a:pt x="97" y="146"/>
                      <a:pt x="93" y="146"/>
                      <a:pt x="88" y="153"/>
                    </a:cubicBezTo>
                    <a:cubicBezTo>
                      <a:pt x="72" y="151"/>
                      <a:pt x="60" y="147"/>
                      <a:pt x="78" y="135"/>
                    </a:cubicBezTo>
                    <a:cubicBezTo>
                      <a:pt x="84" y="126"/>
                      <a:pt x="80" y="124"/>
                      <a:pt x="72" y="119"/>
                    </a:cubicBezTo>
                    <a:cubicBezTo>
                      <a:pt x="78" y="109"/>
                      <a:pt x="86" y="116"/>
                      <a:pt x="90" y="105"/>
                    </a:cubicBezTo>
                    <a:cubicBezTo>
                      <a:pt x="86" y="94"/>
                      <a:pt x="96" y="95"/>
                      <a:pt x="106" y="93"/>
                    </a:cubicBezTo>
                    <a:cubicBezTo>
                      <a:pt x="105" y="88"/>
                      <a:pt x="106" y="82"/>
                      <a:pt x="102" y="79"/>
                    </a:cubicBezTo>
                    <a:cubicBezTo>
                      <a:pt x="102" y="79"/>
                      <a:pt x="87" y="74"/>
                      <a:pt x="84" y="73"/>
                    </a:cubicBezTo>
                    <a:cubicBezTo>
                      <a:pt x="82" y="72"/>
                      <a:pt x="78" y="71"/>
                      <a:pt x="78" y="71"/>
                    </a:cubicBezTo>
                    <a:cubicBezTo>
                      <a:pt x="77" y="66"/>
                      <a:pt x="79" y="59"/>
                      <a:pt x="76" y="55"/>
                    </a:cubicBezTo>
                    <a:cubicBezTo>
                      <a:pt x="74" y="52"/>
                      <a:pt x="67" y="59"/>
                      <a:pt x="66" y="63"/>
                    </a:cubicBezTo>
                    <a:cubicBezTo>
                      <a:pt x="64" y="72"/>
                      <a:pt x="69" y="91"/>
                      <a:pt x="64" y="101"/>
                    </a:cubicBezTo>
                    <a:cubicBezTo>
                      <a:pt x="59" y="111"/>
                      <a:pt x="47" y="116"/>
                      <a:pt x="38" y="121"/>
                    </a:cubicBezTo>
                    <a:cubicBezTo>
                      <a:pt x="34" y="125"/>
                      <a:pt x="17" y="132"/>
                      <a:pt x="12" y="129"/>
                    </a:cubicBezTo>
                    <a:cubicBezTo>
                      <a:pt x="8" y="126"/>
                      <a:pt x="0" y="121"/>
                      <a:pt x="0" y="121"/>
                    </a:cubicBezTo>
                    <a:cubicBezTo>
                      <a:pt x="3" y="113"/>
                      <a:pt x="1" y="108"/>
                      <a:pt x="10" y="105"/>
                    </a:cubicBezTo>
                    <a:cubicBezTo>
                      <a:pt x="6" y="85"/>
                      <a:pt x="7" y="78"/>
                      <a:pt x="28" y="73"/>
                    </a:cubicBezTo>
                    <a:cubicBezTo>
                      <a:pt x="37" y="60"/>
                      <a:pt x="41" y="63"/>
                      <a:pt x="58" y="61"/>
                    </a:cubicBezTo>
                    <a:cubicBezTo>
                      <a:pt x="68" y="54"/>
                      <a:pt x="71" y="49"/>
                      <a:pt x="60" y="41"/>
                    </a:cubicBezTo>
                    <a:cubicBezTo>
                      <a:pt x="57" y="32"/>
                      <a:pt x="53" y="33"/>
                      <a:pt x="44" y="31"/>
                    </a:cubicBezTo>
                    <a:cubicBezTo>
                      <a:pt x="40" y="26"/>
                      <a:pt x="35" y="21"/>
                      <a:pt x="42" y="13"/>
                    </a:cubicBezTo>
                    <a:cubicBezTo>
                      <a:pt x="45" y="10"/>
                      <a:pt x="54" y="9"/>
                      <a:pt x="54" y="9"/>
                    </a:cubicBezTo>
                    <a:cubicBezTo>
                      <a:pt x="62" y="17"/>
                      <a:pt x="57" y="24"/>
                      <a:pt x="70" y="21"/>
                    </a:cubicBezTo>
                    <a:cubicBezTo>
                      <a:pt x="76" y="15"/>
                      <a:pt x="77" y="8"/>
                      <a:pt x="84" y="5"/>
                    </a:cubicBezTo>
                    <a:cubicBezTo>
                      <a:pt x="88" y="3"/>
                      <a:pt x="96" y="1"/>
                      <a:pt x="96" y="1"/>
                    </a:cubicBezTo>
                    <a:cubicBezTo>
                      <a:pt x="101" y="2"/>
                      <a:pt x="106" y="0"/>
                      <a:pt x="110" y="3"/>
                    </a:cubicBezTo>
                    <a:cubicBezTo>
                      <a:pt x="117" y="8"/>
                      <a:pt x="98" y="16"/>
                      <a:pt x="96" y="17"/>
                    </a:cubicBezTo>
                    <a:cubicBezTo>
                      <a:pt x="87" y="31"/>
                      <a:pt x="104" y="26"/>
                      <a:pt x="112" y="23"/>
                    </a:cubicBezTo>
                    <a:cubicBezTo>
                      <a:pt x="122" y="25"/>
                      <a:pt x="129" y="28"/>
                      <a:pt x="118" y="35"/>
                    </a:cubicBezTo>
                    <a:cubicBezTo>
                      <a:pt x="114" y="48"/>
                      <a:pt x="110" y="47"/>
                      <a:pt x="116" y="47"/>
                    </a:cubicBez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20" name="Freeform 70"/>
              <p:cNvSpPr>
                <a:spLocks noChangeArrowheads="1"/>
              </p:cNvSpPr>
              <p:nvPr/>
            </p:nvSpPr>
            <p:spPr bwMode="auto">
              <a:xfrm>
                <a:off x="1325" y="3119"/>
                <a:ext cx="110" cy="220"/>
              </a:xfrm>
              <a:custGeom>
                <a:avLst/>
                <a:gdLst>
                  <a:gd name="T0" fmla="*/ 92 w 110"/>
                  <a:gd name="T1" fmla="*/ 0 h 220"/>
                  <a:gd name="T2" fmla="*/ 106 w 110"/>
                  <a:gd name="T3" fmla="*/ 36 h 220"/>
                  <a:gd name="T4" fmla="*/ 110 w 110"/>
                  <a:gd name="T5" fmla="*/ 60 h 220"/>
                  <a:gd name="T6" fmla="*/ 104 w 110"/>
                  <a:gd name="T7" fmla="*/ 78 h 220"/>
                  <a:gd name="T8" fmla="*/ 80 w 110"/>
                  <a:gd name="T9" fmla="*/ 130 h 220"/>
                  <a:gd name="T10" fmla="*/ 74 w 110"/>
                  <a:gd name="T11" fmla="*/ 174 h 220"/>
                  <a:gd name="T12" fmla="*/ 42 w 110"/>
                  <a:gd name="T13" fmla="*/ 218 h 220"/>
                  <a:gd name="T14" fmla="*/ 4 w 110"/>
                  <a:gd name="T15" fmla="*/ 202 h 220"/>
                  <a:gd name="T16" fmla="*/ 18 w 110"/>
                  <a:gd name="T17" fmla="*/ 128 h 220"/>
                  <a:gd name="T18" fmla="*/ 20 w 110"/>
                  <a:gd name="T19" fmla="*/ 96 h 220"/>
                  <a:gd name="T20" fmla="*/ 22 w 110"/>
                  <a:gd name="T21" fmla="*/ 66 h 220"/>
                  <a:gd name="T22" fmla="*/ 54 w 110"/>
                  <a:gd name="T23" fmla="*/ 56 h 220"/>
                  <a:gd name="T24" fmla="*/ 76 w 110"/>
                  <a:gd name="T25" fmla="*/ 4 h 220"/>
                  <a:gd name="T26" fmla="*/ 92 w 110"/>
                  <a:gd name="T27" fmla="*/ 0 h 22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0"/>
                  <a:gd name="T43" fmla="*/ 0 h 220"/>
                  <a:gd name="T44" fmla="*/ 110 w 110"/>
                  <a:gd name="T45" fmla="*/ 220 h 22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0" h="220">
                    <a:moveTo>
                      <a:pt x="92" y="0"/>
                    </a:moveTo>
                    <a:cubicBezTo>
                      <a:pt x="110" y="6"/>
                      <a:pt x="103" y="23"/>
                      <a:pt x="106" y="36"/>
                    </a:cubicBezTo>
                    <a:cubicBezTo>
                      <a:pt x="107" y="41"/>
                      <a:pt x="110" y="60"/>
                      <a:pt x="110" y="60"/>
                    </a:cubicBezTo>
                    <a:cubicBezTo>
                      <a:pt x="108" y="66"/>
                      <a:pt x="104" y="78"/>
                      <a:pt x="104" y="78"/>
                    </a:cubicBezTo>
                    <a:cubicBezTo>
                      <a:pt x="101" y="90"/>
                      <a:pt x="85" y="114"/>
                      <a:pt x="80" y="130"/>
                    </a:cubicBezTo>
                    <a:cubicBezTo>
                      <a:pt x="75" y="146"/>
                      <a:pt x="80" y="159"/>
                      <a:pt x="74" y="174"/>
                    </a:cubicBezTo>
                    <a:cubicBezTo>
                      <a:pt x="67" y="191"/>
                      <a:pt x="62" y="211"/>
                      <a:pt x="42" y="218"/>
                    </a:cubicBezTo>
                    <a:cubicBezTo>
                      <a:pt x="25" y="215"/>
                      <a:pt x="10" y="220"/>
                      <a:pt x="4" y="202"/>
                    </a:cubicBezTo>
                    <a:cubicBezTo>
                      <a:pt x="6" y="155"/>
                      <a:pt x="0" y="155"/>
                      <a:pt x="18" y="128"/>
                    </a:cubicBezTo>
                    <a:cubicBezTo>
                      <a:pt x="19" y="110"/>
                      <a:pt x="19" y="106"/>
                      <a:pt x="20" y="96"/>
                    </a:cubicBezTo>
                    <a:cubicBezTo>
                      <a:pt x="21" y="86"/>
                      <a:pt x="16" y="73"/>
                      <a:pt x="22" y="66"/>
                    </a:cubicBezTo>
                    <a:cubicBezTo>
                      <a:pt x="33" y="55"/>
                      <a:pt x="37" y="58"/>
                      <a:pt x="54" y="56"/>
                    </a:cubicBezTo>
                    <a:cubicBezTo>
                      <a:pt x="64" y="42"/>
                      <a:pt x="63" y="17"/>
                      <a:pt x="76" y="4"/>
                    </a:cubicBezTo>
                    <a:cubicBezTo>
                      <a:pt x="80" y="0"/>
                      <a:pt x="87" y="1"/>
                      <a:pt x="92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21" name="Freeform 71"/>
              <p:cNvSpPr>
                <a:spLocks noChangeArrowheads="1"/>
              </p:cNvSpPr>
              <p:nvPr/>
            </p:nvSpPr>
            <p:spPr bwMode="auto">
              <a:xfrm>
                <a:off x="2060" y="2829"/>
                <a:ext cx="461" cy="275"/>
              </a:xfrm>
              <a:custGeom>
                <a:avLst/>
                <a:gdLst>
                  <a:gd name="T0" fmla="*/ 25 w 461"/>
                  <a:gd name="T1" fmla="*/ 2 h 275"/>
                  <a:gd name="T2" fmla="*/ 3 w 461"/>
                  <a:gd name="T3" fmla="*/ 4 h 275"/>
                  <a:gd name="T4" fmla="*/ 5 w 461"/>
                  <a:gd name="T5" fmla="*/ 16 h 275"/>
                  <a:gd name="T6" fmla="*/ 35 w 461"/>
                  <a:gd name="T7" fmla="*/ 32 h 275"/>
                  <a:gd name="T8" fmla="*/ 45 w 461"/>
                  <a:gd name="T9" fmla="*/ 52 h 275"/>
                  <a:gd name="T10" fmla="*/ 59 w 461"/>
                  <a:gd name="T11" fmla="*/ 76 h 275"/>
                  <a:gd name="T12" fmla="*/ 75 w 461"/>
                  <a:gd name="T13" fmla="*/ 108 h 275"/>
                  <a:gd name="T14" fmla="*/ 93 w 461"/>
                  <a:gd name="T15" fmla="*/ 136 h 275"/>
                  <a:gd name="T16" fmla="*/ 111 w 461"/>
                  <a:gd name="T17" fmla="*/ 144 h 275"/>
                  <a:gd name="T18" fmla="*/ 153 w 461"/>
                  <a:gd name="T19" fmla="*/ 194 h 275"/>
                  <a:gd name="T20" fmla="*/ 159 w 461"/>
                  <a:gd name="T21" fmla="*/ 210 h 275"/>
                  <a:gd name="T22" fmla="*/ 171 w 461"/>
                  <a:gd name="T23" fmla="*/ 216 h 275"/>
                  <a:gd name="T24" fmla="*/ 235 w 461"/>
                  <a:gd name="T25" fmla="*/ 226 h 275"/>
                  <a:gd name="T26" fmla="*/ 293 w 461"/>
                  <a:gd name="T27" fmla="*/ 234 h 275"/>
                  <a:gd name="T28" fmla="*/ 339 w 461"/>
                  <a:gd name="T29" fmla="*/ 246 h 275"/>
                  <a:gd name="T30" fmla="*/ 353 w 461"/>
                  <a:gd name="T31" fmla="*/ 250 h 275"/>
                  <a:gd name="T32" fmla="*/ 361 w 461"/>
                  <a:gd name="T33" fmla="*/ 268 h 275"/>
                  <a:gd name="T34" fmla="*/ 371 w 461"/>
                  <a:gd name="T35" fmla="*/ 254 h 275"/>
                  <a:gd name="T36" fmla="*/ 403 w 461"/>
                  <a:gd name="T37" fmla="*/ 242 h 275"/>
                  <a:gd name="T38" fmla="*/ 407 w 461"/>
                  <a:gd name="T39" fmla="*/ 258 h 275"/>
                  <a:gd name="T40" fmla="*/ 417 w 461"/>
                  <a:gd name="T41" fmla="*/ 256 h 275"/>
                  <a:gd name="T42" fmla="*/ 461 w 461"/>
                  <a:gd name="T43" fmla="*/ 240 h 275"/>
                  <a:gd name="T44" fmla="*/ 449 w 461"/>
                  <a:gd name="T45" fmla="*/ 218 h 275"/>
                  <a:gd name="T46" fmla="*/ 429 w 461"/>
                  <a:gd name="T47" fmla="*/ 234 h 275"/>
                  <a:gd name="T48" fmla="*/ 423 w 461"/>
                  <a:gd name="T49" fmla="*/ 226 h 275"/>
                  <a:gd name="T50" fmla="*/ 405 w 461"/>
                  <a:gd name="T51" fmla="*/ 218 h 275"/>
                  <a:gd name="T52" fmla="*/ 381 w 461"/>
                  <a:gd name="T53" fmla="*/ 234 h 275"/>
                  <a:gd name="T54" fmla="*/ 357 w 461"/>
                  <a:gd name="T55" fmla="*/ 226 h 275"/>
                  <a:gd name="T56" fmla="*/ 357 w 461"/>
                  <a:gd name="T57" fmla="*/ 240 h 275"/>
                  <a:gd name="T58" fmla="*/ 335 w 461"/>
                  <a:gd name="T59" fmla="*/ 222 h 275"/>
                  <a:gd name="T60" fmla="*/ 263 w 461"/>
                  <a:gd name="T61" fmla="*/ 212 h 275"/>
                  <a:gd name="T62" fmla="*/ 245 w 461"/>
                  <a:gd name="T63" fmla="*/ 198 h 275"/>
                  <a:gd name="T64" fmla="*/ 225 w 461"/>
                  <a:gd name="T65" fmla="*/ 194 h 275"/>
                  <a:gd name="T66" fmla="*/ 203 w 461"/>
                  <a:gd name="T67" fmla="*/ 200 h 275"/>
                  <a:gd name="T68" fmla="*/ 169 w 461"/>
                  <a:gd name="T69" fmla="*/ 182 h 275"/>
                  <a:gd name="T70" fmla="*/ 157 w 461"/>
                  <a:gd name="T71" fmla="*/ 168 h 275"/>
                  <a:gd name="T72" fmla="*/ 183 w 461"/>
                  <a:gd name="T73" fmla="*/ 150 h 275"/>
                  <a:gd name="T74" fmla="*/ 197 w 461"/>
                  <a:gd name="T75" fmla="*/ 148 h 275"/>
                  <a:gd name="T76" fmla="*/ 195 w 461"/>
                  <a:gd name="T77" fmla="*/ 134 h 275"/>
                  <a:gd name="T78" fmla="*/ 183 w 461"/>
                  <a:gd name="T79" fmla="*/ 130 h 275"/>
                  <a:gd name="T80" fmla="*/ 169 w 461"/>
                  <a:gd name="T81" fmla="*/ 132 h 275"/>
                  <a:gd name="T82" fmla="*/ 145 w 461"/>
                  <a:gd name="T83" fmla="*/ 124 h 275"/>
                  <a:gd name="T84" fmla="*/ 133 w 461"/>
                  <a:gd name="T85" fmla="*/ 110 h 275"/>
                  <a:gd name="T86" fmla="*/ 105 w 461"/>
                  <a:gd name="T87" fmla="*/ 70 h 275"/>
                  <a:gd name="T88" fmla="*/ 83 w 461"/>
                  <a:gd name="T89" fmla="*/ 56 h 275"/>
                  <a:gd name="T90" fmla="*/ 67 w 461"/>
                  <a:gd name="T91" fmla="*/ 36 h 275"/>
                  <a:gd name="T92" fmla="*/ 61 w 461"/>
                  <a:gd name="T93" fmla="*/ 32 h 275"/>
                  <a:gd name="T94" fmla="*/ 25 w 461"/>
                  <a:gd name="T95" fmla="*/ 2 h 27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61"/>
                  <a:gd name="T145" fmla="*/ 0 h 275"/>
                  <a:gd name="T146" fmla="*/ 461 w 461"/>
                  <a:gd name="T147" fmla="*/ 275 h 27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61" h="275">
                    <a:moveTo>
                      <a:pt x="25" y="2"/>
                    </a:moveTo>
                    <a:cubicBezTo>
                      <a:pt x="18" y="3"/>
                      <a:pt x="9" y="0"/>
                      <a:pt x="3" y="4"/>
                    </a:cubicBezTo>
                    <a:cubicBezTo>
                      <a:pt x="0" y="6"/>
                      <a:pt x="3" y="12"/>
                      <a:pt x="5" y="16"/>
                    </a:cubicBezTo>
                    <a:cubicBezTo>
                      <a:pt x="13" y="30"/>
                      <a:pt x="21" y="30"/>
                      <a:pt x="35" y="32"/>
                    </a:cubicBezTo>
                    <a:cubicBezTo>
                      <a:pt x="40" y="50"/>
                      <a:pt x="34" y="45"/>
                      <a:pt x="45" y="52"/>
                    </a:cubicBezTo>
                    <a:cubicBezTo>
                      <a:pt x="51" y="60"/>
                      <a:pt x="56" y="67"/>
                      <a:pt x="59" y="76"/>
                    </a:cubicBezTo>
                    <a:cubicBezTo>
                      <a:pt x="61" y="89"/>
                      <a:pt x="66" y="99"/>
                      <a:pt x="75" y="108"/>
                    </a:cubicBezTo>
                    <a:cubicBezTo>
                      <a:pt x="80" y="124"/>
                      <a:pt x="81" y="126"/>
                      <a:pt x="93" y="136"/>
                    </a:cubicBezTo>
                    <a:cubicBezTo>
                      <a:pt x="98" y="140"/>
                      <a:pt x="111" y="144"/>
                      <a:pt x="111" y="144"/>
                    </a:cubicBezTo>
                    <a:cubicBezTo>
                      <a:pt x="130" y="163"/>
                      <a:pt x="125" y="185"/>
                      <a:pt x="153" y="194"/>
                    </a:cubicBezTo>
                    <a:cubicBezTo>
                      <a:pt x="156" y="199"/>
                      <a:pt x="156" y="205"/>
                      <a:pt x="159" y="210"/>
                    </a:cubicBezTo>
                    <a:cubicBezTo>
                      <a:pt x="161" y="214"/>
                      <a:pt x="167" y="214"/>
                      <a:pt x="171" y="216"/>
                    </a:cubicBezTo>
                    <a:cubicBezTo>
                      <a:pt x="184" y="235"/>
                      <a:pt x="216" y="225"/>
                      <a:pt x="235" y="226"/>
                    </a:cubicBezTo>
                    <a:cubicBezTo>
                      <a:pt x="257" y="230"/>
                      <a:pt x="268" y="233"/>
                      <a:pt x="293" y="234"/>
                    </a:cubicBezTo>
                    <a:cubicBezTo>
                      <a:pt x="309" y="250"/>
                      <a:pt x="310" y="244"/>
                      <a:pt x="339" y="246"/>
                    </a:cubicBezTo>
                    <a:cubicBezTo>
                      <a:pt x="344" y="248"/>
                      <a:pt x="350" y="246"/>
                      <a:pt x="353" y="250"/>
                    </a:cubicBezTo>
                    <a:cubicBezTo>
                      <a:pt x="369" y="275"/>
                      <a:pt x="344" y="257"/>
                      <a:pt x="361" y="268"/>
                    </a:cubicBezTo>
                    <a:cubicBezTo>
                      <a:pt x="378" y="264"/>
                      <a:pt x="362" y="270"/>
                      <a:pt x="371" y="254"/>
                    </a:cubicBezTo>
                    <a:cubicBezTo>
                      <a:pt x="372" y="253"/>
                      <a:pt x="397" y="246"/>
                      <a:pt x="403" y="242"/>
                    </a:cubicBezTo>
                    <a:cubicBezTo>
                      <a:pt x="405" y="247"/>
                      <a:pt x="402" y="255"/>
                      <a:pt x="407" y="258"/>
                    </a:cubicBezTo>
                    <a:cubicBezTo>
                      <a:pt x="410" y="260"/>
                      <a:pt x="414" y="257"/>
                      <a:pt x="417" y="256"/>
                    </a:cubicBezTo>
                    <a:cubicBezTo>
                      <a:pt x="434" y="253"/>
                      <a:pt x="445" y="244"/>
                      <a:pt x="461" y="240"/>
                    </a:cubicBezTo>
                    <a:cubicBezTo>
                      <a:pt x="458" y="230"/>
                      <a:pt x="459" y="221"/>
                      <a:pt x="449" y="218"/>
                    </a:cubicBezTo>
                    <a:cubicBezTo>
                      <a:pt x="445" y="230"/>
                      <a:pt x="441" y="231"/>
                      <a:pt x="429" y="234"/>
                    </a:cubicBezTo>
                    <a:cubicBezTo>
                      <a:pt x="417" y="242"/>
                      <a:pt x="410" y="235"/>
                      <a:pt x="423" y="226"/>
                    </a:cubicBezTo>
                    <a:cubicBezTo>
                      <a:pt x="418" y="222"/>
                      <a:pt x="405" y="218"/>
                      <a:pt x="405" y="218"/>
                    </a:cubicBezTo>
                    <a:cubicBezTo>
                      <a:pt x="394" y="221"/>
                      <a:pt x="392" y="230"/>
                      <a:pt x="381" y="234"/>
                    </a:cubicBezTo>
                    <a:cubicBezTo>
                      <a:pt x="367" y="224"/>
                      <a:pt x="382" y="223"/>
                      <a:pt x="357" y="226"/>
                    </a:cubicBezTo>
                    <a:cubicBezTo>
                      <a:pt x="360" y="234"/>
                      <a:pt x="367" y="237"/>
                      <a:pt x="357" y="240"/>
                    </a:cubicBezTo>
                    <a:cubicBezTo>
                      <a:pt x="348" y="234"/>
                      <a:pt x="344" y="228"/>
                      <a:pt x="335" y="222"/>
                    </a:cubicBezTo>
                    <a:cubicBezTo>
                      <a:pt x="308" y="225"/>
                      <a:pt x="290" y="214"/>
                      <a:pt x="263" y="212"/>
                    </a:cubicBezTo>
                    <a:cubicBezTo>
                      <a:pt x="267" y="198"/>
                      <a:pt x="258" y="200"/>
                      <a:pt x="245" y="198"/>
                    </a:cubicBezTo>
                    <a:cubicBezTo>
                      <a:pt x="237" y="193"/>
                      <a:pt x="235" y="192"/>
                      <a:pt x="225" y="194"/>
                    </a:cubicBezTo>
                    <a:cubicBezTo>
                      <a:pt x="217" y="202"/>
                      <a:pt x="215" y="202"/>
                      <a:pt x="203" y="200"/>
                    </a:cubicBezTo>
                    <a:cubicBezTo>
                      <a:pt x="191" y="183"/>
                      <a:pt x="193" y="184"/>
                      <a:pt x="169" y="182"/>
                    </a:cubicBezTo>
                    <a:cubicBezTo>
                      <a:pt x="161" y="179"/>
                      <a:pt x="160" y="176"/>
                      <a:pt x="157" y="168"/>
                    </a:cubicBezTo>
                    <a:cubicBezTo>
                      <a:pt x="159" y="148"/>
                      <a:pt x="162" y="143"/>
                      <a:pt x="183" y="150"/>
                    </a:cubicBezTo>
                    <a:cubicBezTo>
                      <a:pt x="188" y="149"/>
                      <a:pt x="194" y="152"/>
                      <a:pt x="197" y="148"/>
                    </a:cubicBezTo>
                    <a:cubicBezTo>
                      <a:pt x="200" y="144"/>
                      <a:pt x="198" y="138"/>
                      <a:pt x="195" y="134"/>
                    </a:cubicBezTo>
                    <a:cubicBezTo>
                      <a:pt x="192" y="131"/>
                      <a:pt x="183" y="130"/>
                      <a:pt x="183" y="130"/>
                    </a:cubicBezTo>
                    <a:cubicBezTo>
                      <a:pt x="174" y="133"/>
                      <a:pt x="176" y="142"/>
                      <a:pt x="169" y="132"/>
                    </a:cubicBezTo>
                    <a:cubicBezTo>
                      <a:pt x="166" y="116"/>
                      <a:pt x="159" y="119"/>
                      <a:pt x="145" y="124"/>
                    </a:cubicBezTo>
                    <a:cubicBezTo>
                      <a:pt x="140" y="117"/>
                      <a:pt x="141" y="113"/>
                      <a:pt x="133" y="110"/>
                    </a:cubicBezTo>
                    <a:cubicBezTo>
                      <a:pt x="123" y="95"/>
                      <a:pt x="127" y="77"/>
                      <a:pt x="105" y="70"/>
                    </a:cubicBezTo>
                    <a:cubicBezTo>
                      <a:pt x="101" y="59"/>
                      <a:pt x="93" y="59"/>
                      <a:pt x="83" y="56"/>
                    </a:cubicBezTo>
                    <a:cubicBezTo>
                      <a:pt x="77" y="39"/>
                      <a:pt x="83" y="46"/>
                      <a:pt x="67" y="36"/>
                    </a:cubicBezTo>
                    <a:cubicBezTo>
                      <a:pt x="65" y="35"/>
                      <a:pt x="61" y="32"/>
                      <a:pt x="61" y="32"/>
                    </a:cubicBezTo>
                    <a:cubicBezTo>
                      <a:pt x="50" y="15"/>
                      <a:pt x="47" y="2"/>
                      <a:pt x="25" y="2"/>
                    </a:cubicBez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22" name="Freeform 72"/>
              <p:cNvSpPr>
                <a:spLocks noChangeArrowheads="1"/>
              </p:cNvSpPr>
              <p:nvPr/>
            </p:nvSpPr>
            <p:spPr bwMode="auto">
              <a:xfrm>
                <a:off x="2262" y="2811"/>
                <a:ext cx="245" cy="213"/>
              </a:xfrm>
              <a:custGeom>
                <a:avLst/>
                <a:gdLst>
                  <a:gd name="T0" fmla="*/ 121 w 245"/>
                  <a:gd name="T1" fmla="*/ 0 h 213"/>
                  <a:gd name="T2" fmla="*/ 137 w 245"/>
                  <a:gd name="T3" fmla="*/ 20 h 213"/>
                  <a:gd name="T4" fmla="*/ 125 w 245"/>
                  <a:gd name="T5" fmla="*/ 58 h 213"/>
                  <a:gd name="T6" fmla="*/ 143 w 245"/>
                  <a:gd name="T7" fmla="*/ 86 h 213"/>
                  <a:gd name="T8" fmla="*/ 163 w 245"/>
                  <a:gd name="T9" fmla="*/ 92 h 213"/>
                  <a:gd name="T10" fmla="*/ 191 w 245"/>
                  <a:gd name="T11" fmla="*/ 84 h 213"/>
                  <a:gd name="T12" fmla="*/ 231 w 245"/>
                  <a:gd name="T13" fmla="*/ 82 h 213"/>
                  <a:gd name="T14" fmla="*/ 223 w 245"/>
                  <a:gd name="T15" fmla="*/ 106 h 213"/>
                  <a:gd name="T16" fmla="*/ 207 w 245"/>
                  <a:gd name="T17" fmla="*/ 120 h 213"/>
                  <a:gd name="T18" fmla="*/ 191 w 245"/>
                  <a:gd name="T19" fmla="*/ 142 h 213"/>
                  <a:gd name="T20" fmla="*/ 195 w 245"/>
                  <a:gd name="T21" fmla="*/ 160 h 213"/>
                  <a:gd name="T22" fmla="*/ 203 w 245"/>
                  <a:gd name="T23" fmla="*/ 172 h 213"/>
                  <a:gd name="T24" fmla="*/ 179 w 245"/>
                  <a:gd name="T25" fmla="*/ 188 h 213"/>
                  <a:gd name="T26" fmla="*/ 173 w 245"/>
                  <a:gd name="T27" fmla="*/ 168 h 213"/>
                  <a:gd name="T28" fmla="*/ 163 w 245"/>
                  <a:gd name="T29" fmla="*/ 208 h 213"/>
                  <a:gd name="T30" fmla="*/ 137 w 245"/>
                  <a:gd name="T31" fmla="*/ 166 h 213"/>
                  <a:gd name="T32" fmla="*/ 135 w 245"/>
                  <a:gd name="T33" fmla="*/ 150 h 213"/>
                  <a:gd name="T34" fmla="*/ 147 w 245"/>
                  <a:gd name="T35" fmla="*/ 146 h 213"/>
                  <a:gd name="T36" fmla="*/ 167 w 245"/>
                  <a:gd name="T37" fmla="*/ 126 h 213"/>
                  <a:gd name="T38" fmla="*/ 179 w 245"/>
                  <a:gd name="T39" fmla="*/ 130 h 213"/>
                  <a:gd name="T40" fmla="*/ 191 w 245"/>
                  <a:gd name="T41" fmla="*/ 122 h 213"/>
                  <a:gd name="T42" fmla="*/ 205 w 245"/>
                  <a:gd name="T43" fmla="*/ 110 h 213"/>
                  <a:gd name="T44" fmla="*/ 177 w 245"/>
                  <a:gd name="T45" fmla="*/ 108 h 213"/>
                  <a:gd name="T46" fmla="*/ 159 w 245"/>
                  <a:gd name="T47" fmla="*/ 110 h 213"/>
                  <a:gd name="T48" fmla="*/ 133 w 245"/>
                  <a:gd name="T49" fmla="*/ 102 h 213"/>
                  <a:gd name="T50" fmla="*/ 123 w 245"/>
                  <a:gd name="T51" fmla="*/ 112 h 213"/>
                  <a:gd name="T52" fmla="*/ 107 w 245"/>
                  <a:gd name="T53" fmla="*/ 134 h 213"/>
                  <a:gd name="T54" fmla="*/ 85 w 245"/>
                  <a:gd name="T55" fmla="*/ 184 h 213"/>
                  <a:gd name="T56" fmla="*/ 69 w 245"/>
                  <a:gd name="T57" fmla="*/ 172 h 213"/>
                  <a:gd name="T58" fmla="*/ 23 w 245"/>
                  <a:gd name="T59" fmla="*/ 160 h 213"/>
                  <a:gd name="T60" fmla="*/ 21 w 245"/>
                  <a:gd name="T61" fmla="*/ 140 h 213"/>
                  <a:gd name="T62" fmla="*/ 3 w 245"/>
                  <a:gd name="T63" fmla="*/ 116 h 213"/>
                  <a:gd name="T64" fmla="*/ 31 w 245"/>
                  <a:gd name="T65" fmla="*/ 82 h 213"/>
                  <a:gd name="T66" fmla="*/ 43 w 245"/>
                  <a:gd name="T67" fmla="*/ 68 h 213"/>
                  <a:gd name="T68" fmla="*/ 65 w 245"/>
                  <a:gd name="T69" fmla="*/ 42 h 213"/>
                  <a:gd name="T70" fmla="*/ 91 w 245"/>
                  <a:gd name="T71" fmla="*/ 32 h 213"/>
                  <a:gd name="T72" fmla="*/ 121 w 245"/>
                  <a:gd name="T73" fmla="*/ 0 h 21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45"/>
                  <a:gd name="T112" fmla="*/ 0 h 213"/>
                  <a:gd name="T113" fmla="*/ 245 w 245"/>
                  <a:gd name="T114" fmla="*/ 213 h 213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45" h="213">
                    <a:moveTo>
                      <a:pt x="121" y="0"/>
                    </a:moveTo>
                    <a:cubicBezTo>
                      <a:pt x="130" y="3"/>
                      <a:pt x="130" y="13"/>
                      <a:pt x="137" y="20"/>
                    </a:cubicBezTo>
                    <a:cubicBezTo>
                      <a:pt x="143" y="38"/>
                      <a:pt x="130" y="43"/>
                      <a:pt x="125" y="58"/>
                    </a:cubicBezTo>
                    <a:cubicBezTo>
                      <a:pt x="130" y="73"/>
                      <a:pt x="130" y="77"/>
                      <a:pt x="143" y="86"/>
                    </a:cubicBezTo>
                    <a:cubicBezTo>
                      <a:pt x="149" y="95"/>
                      <a:pt x="152" y="94"/>
                      <a:pt x="163" y="92"/>
                    </a:cubicBezTo>
                    <a:cubicBezTo>
                      <a:pt x="168" y="77"/>
                      <a:pt x="176" y="82"/>
                      <a:pt x="191" y="84"/>
                    </a:cubicBezTo>
                    <a:cubicBezTo>
                      <a:pt x="201" y="100"/>
                      <a:pt x="218" y="86"/>
                      <a:pt x="231" y="82"/>
                    </a:cubicBezTo>
                    <a:cubicBezTo>
                      <a:pt x="245" y="92"/>
                      <a:pt x="237" y="103"/>
                      <a:pt x="223" y="106"/>
                    </a:cubicBezTo>
                    <a:cubicBezTo>
                      <a:pt x="217" y="115"/>
                      <a:pt x="210" y="110"/>
                      <a:pt x="207" y="120"/>
                    </a:cubicBezTo>
                    <a:cubicBezTo>
                      <a:pt x="204" y="142"/>
                      <a:pt x="205" y="133"/>
                      <a:pt x="191" y="142"/>
                    </a:cubicBezTo>
                    <a:cubicBezTo>
                      <a:pt x="185" y="152"/>
                      <a:pt x="189" y="152"/>
                      <a:pt x="195" y="160"/>
                    </a:cubicBezTo>
                    <a:cubicBezTo>
                      <a:pt x="198" y="164"/>
                      <a:pt x="203" y="172"/>
                      <a:pt x="203" y="172"/>
                    </a:cubicBezTo>
                    <a:cubicBezTo>
                      <a:pt x="200" y="213"/>
                      <a:pt x="200" y="209"/>
                      <a:pt x="179" y="188"/>
                    </a:cubicBezTo>
                    <a:cubicBezTo>
                      <a:pt x="177" y="181"/>
                      <a:pt x="175" y="175"/>
                      <a:pt x="173" y="168"/>
                    </a:cubicBezTo>
                    <a:cubicBezTo>
                      <a:pt x="158" y="173"/>
                      <a:pt x="164" y="195"/>
                      <a:pt x="163" y="208"/>
                    </a:cubicBezTo>
                    <a:cubicBezTo>
                      <a:pt x="121" y="203"/>
                      <a:pt x="169" y="187"/>
                      <a:pt x="137" y="166"/>
                    </a:cubicBezTo>
                    <a:cubicBezTo>
                      <a:pt x="134" y="161"/>
                      <a:pt x="129" y="156"/>
                      <a:pt x="135" y="150"/>
                    </a:cubicBezTo>
                    <a:cubicBezTo>
                      <a:pt x="138" y="147"/>
                      <a:pt x="147" y="146"/>
                      <a:pt x="147" y="146"/>
                    </a:cubicBezTo>
                    <a:cubicBezTo>
                      <a:pt x="158" y="130"/>
                      <a:pt x="143" y="123"/>
                      <a:pt x="167" y="126"/>
                    </a:cubicBezTo>
                    <a:cubicBezTo>
                      <a:pt x="173" y="132"/>
                      <a:pt x="172" y="134"/>
                      <a:pt x="179" y="130"/>
                    </a:cubicBezTo>
                    <a:cubicBezTo>
                      <a:pt x="183" y="128"/>
                      <a:pt x="191" y="122"/>
                      <a:pt x="191" y="122"/>
                    </a:cubicBezTo>
                    <a:cubicBezTo>
                      <a:pt x="194" y="114"/>
                      <a:pt x="198" y="115"/>
                      <a:pt x="205" y="110"/>
                    </a:cubicBezTo>
                    <a:cubicBezTo>
                      <a:pt x="188" y="104"/>
                      <a:pt x="197" y="105"/>
                      <a:pt x="177" y="108"/>
                    </a:cubicBezTo>
                    <a:cubicBezTo>
                      <a:pt x="170" y="110"/>
                      <a:pt x="166" y="108"/>
                      <a:pt x="159" y="110"/>
                    </a:cubicBezTo>
                    <a:cubicBezTo>
                      <a:pt x="151" y="98"/>
                      <a:pt x="149" y="100"/>
                      <a:pt x="133" y="102"/>
                    </a:cubicBezTo>
                    <a:cubicBezTo>
                      <a:pt x="130" y="106"/>
                      <a:pt x="125" y="108"/>
                      <a:pt x="123" y="112"/>
                    </a:cubicBezTo>
                    <a:cubicBezTo>
                      <a:pt x="115" y="133"/>
                      <a:pt x="126" y="129"/>
                      <a:pt x="107" y="134"/>
                    </a:cubicBezTo>
                    <a:cubicBezTo>
                      <a:pt x="94" y="154"/>
                      <a:pt x="111" y="175"/>
                      <a:pt x="85" y="184"/>
                    </a:cubicBezTo>
                    <a:cubicBezTo>
                      <a:pt x="77" y="181"/>
                      <a:pt x="76" y="176"/>
                      <a:pt x="69" y="172"/>
                    </a:cubicBezTo>
                    <a:cubicBezTo>
                      <a:pt x="48" y="176"/>
                      <a:pt x="43" y="163"/>
                      <a:pt x="23" y="160"/>
                    </a:cubicBezTo>
                    <a:cubicBezTo>
                      <a:pt x="22" y="153"/>
                      <a:pt x="24" y="146"/>
                      <a:pt x="21" y="140"/>
                    </a:cubicBezTo>
                    <a:cubicBezTo>
                      <a:pt x="16" y="129"/>
                      <a:pt x="7" y="128"/>
                      <a:pt x="3" y="116"/>
                    </a:cubicBezTo>
                    <a:cubicBezTo>
                      <a:pt x="5" y="82"/>
                      <a:pt x="0" y="85"/>
                      <a:pt x="31" y="82"/>
                    </a:cubicBezTo>
                    <a:cubicBezTo>
                      <a:pt x="36" y="74"/>
                      <a:pt x="32" y="64"/>
                      <a:pt x="43" y="68"/>
                    </a:cubicBezTo>
                    <a:cubicBezTo>
                      <a:pt x="58" y="63"/>
                      <a:pt x="56" y="51"/>
                      <a:pt x="65" y="42"/>
                    </a:cubicBezTo>
                    <a:cubicBezTo>
                      <a:pt x="72" y="35"/>
                      <a:pt x="82" y="34"/>
                      <a:pt x="91" y="32"/>
                    </a:cubicBezTo>
                    <a:cubicBezTo>
                      <a:pt x="113" y="17"/>
                      <a:pt x="92" y="0"/>
                      <a:pt x="121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23" name="Freeform 73"/>
              <p:cNvSpPr>
                <a:spLocks noChangeArrowheads="1"/>
              </p:cNvSpPr>
              <p:nvPr/>
            </p:nvSpPr>
            <p:spPr bwMode="auto">
              <a:xfrm>
                <a:off x="2503" y="2886"/>
                <a:ext cx="394" cy="220"/>
              </a:xfrm>
              <a:custGeom>
                <a:avLst/>
                <a:gdLst>
                  <a:gd name="T0" fmla="*/ 46 w 394"/>
                  <a:gd name="T1" fmla="*/ 17 h 220"/>
                  <a:gd name="T2" fmla="*/ 34 w 394"/>
                  <a:gd name="T3" fmla="*/ 51 h 220"/>
                  <a:gd name="T4" fmla="*/ 64 w 394"/>
                  <a:gd name="T5" fmla="*/ 69 h 220"/>
                  <a:gd name="T6" fmla="*/ 72 w 394"/>
                  <a:gd name="T7" fmla="*/ 61 h 220"/>
                  <a:gd name="T8" fmla="*/ 80 w 394"/>
                  <a:gd name="T9" fmla="*/ 37 h 220"/>
                  <a:gd name="T10" fmla="*/ 124 w 394"/>
                  <a:gd name="T11" fmla="*/ 57 h 220"/>
                  <a:gd name="T12" fmla="*/ 180 w 394"/>
                  <a:gd name="T13" fmla="*/ 61 h 220"/>
                  <a:gd name="T14" fmla="*/ 258 w 394"/>
                  <a:gd name="T15" fmla="*/ 91 h 220"/>
                  <a:gd name="T16" fmla="*/ 296 w 394"/>
                  <a:gd name="T17" fmla="*/ 119 h 220"/>
                  <a:gd name="T18" fmla="*/ 348 w 394"/>
                  <a:gd name="T19" fmla="*/ 117 h 220"/>
                  <a:gd name="T20" fmla="*/ 352 w 394"/>
                  <a:gd name="T21" fmla="*/ 81 h 220"/>
                  <a:gd name="T22" fmla="*/ 364 w 394"/>
                  <a:gd name="T23" fmla="*/ 77 h 220"/>
                  <a:gd name="T24" fmla="*/ 394 w 394"/>
                  <a:gd name="T25" fmla="*/ 109 h 220"/>
                  <a:gd name="T26" fmla="*/ 358 w 394"/>
                  <a:gd name="T27" fmla="*/ 145 h 220"/>
                  <a:gd name="T28" fmla="*/ 314 w 394"/>
                  <a:gd name="T29" fmla="*/ 143 h 220"/>
                  <a:gd name="T30" fmla="*/ 320 w 394"/>
                  <a:gd name="T31" fmla="*/ 159 h 220"/>
                  <a:gd name="T32" fmla="*/ 352 w 394"/>
                  <a:gd name="T33" fmla="*/ 189 h 220"/>
                  <a:gd name="T34" fmla="*/ 320 w 394"/>
                  <a:gd name="T35" fmla="*/ 209 h 220"/>
                  <a:gd name="T36" fmla="*/ 280 w 394"/>
                  <a:gd name="T37" fmla="*/ 169 h 220"/>
                  <a:gd name="T38" fmla="*/ 250 w 394"/>
                  <a:gd name="T39" fmla="*/ 185 h 220"/>
                  <a:gd name="T40" fmla="*/ 194 w 394"/>
                  <a:gd name="T41" fmla="*/ 169 h 220"/>
                  <a:gd name="T42" fmla="*/ 162 w 394"/>
                  <a:gd name="T43" fmla="*/ 159 h 220"/>
                  <a:gd name="T44" fmla="*/ 176 w 394"/>
                  <a:gd name="T45" fmla="*/ 137 h 220"/>
                  <a:gd name="T46" fmla="*/ 132 w 394"/>
                  <a:gd name="T47" fmla="*/ 129 h 220"/>
                  <a:gd name="T48" fmla="*/ 114 w 394"/>
                  <a:gd name="T49" fmla="*/ 129 h 220"/>
                  <a:gd name="T50" fmla="*/ 128 w 394"/>
                  <a:gd name="T51" fmla="*/ 107 h 220"/>
                  <a:gd name="T52" fmla="*/ 92 w 394"/>
                  <a:gd name="T53" fmla="*/ 97 h 220"/>
                  <a:gd name="T54" fmla="*/ 100 w 394"/>
                  <a:gd name="T55" fmla="*/ 81 h 220"/>
                  <a:gd name="T56" fmla="*/ 64 w 394"/>
                  <a:gd name="T57" fmla="*/ 107 h 220"/>
                  <a:gd name="T58" fmla="*/ 30 w 394"/>
                  <a:gd name="T59" fmla="*/ 101 h 220"/>
                  <a:gd name="T60" fmla="*/ 24 w 394"/>
                  <a:gd name="T61" fmla="*/ 103 h 220"/>
                  <a:gd name="T62" fmla="*/ 4 w 394"/>
                  <a:gd name="T63" fmla="*/ 105 h 220"/>
                  <a:gd name="T64" fmla="*/ 24 w 394"/>
                  <a:gd name="T65" fmla="*/ 73 h 220"/>
                  <a:gd name="T66" fmla="*/ 16 w 394"/>
                  <a:gd name="T67" fmla="*/ 7 h 22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94"/>
                  <a:gd name="T103" fmla="*/ 0 h 220"/>
                  <a:gd name="T104" fmla="*/ 394 w 394"/>
                  <a:gd name="T105" fmla="*/ 220 h 22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94" h="220">
                    <a:moveTo>
                      <a:pt x="42" y="5"/>
                    </a:moveTo>
                    <a:cubicBezTo>
                      <a:pt x="44" y="8"/>
                      <a:pt x="46" y="17"/>
                      <a:pt x="46" y="17"/>
                    </a:cubicBezTo>
                    <a:cubicBezTo>
                      <a:pt x="41" y="41"/>
                      <a:pt x="47" y="16"/>
                      <a:pt x="40" y="33"/>
                    </a:cubicBezTo>
                    <a:cubicBezTo>
                      <a:pt x="37" y="39"/>
                      <a:pt x="34" y="51"/>
                      <a:pt x="34" y="51"/>
                    </a:cubicBezTo>
                    <a:cubicBezTo>
                      <a:pt x="32" y="65"/>
                      <a:pt x="27" y="72"/>
                      <a:pt x="30" y="85"/>
                    </a:cubicBezTo>
                    <a:cubicBezTo>
                      <a:pt x="71" y="83"/>
                      <a:pt x="72" y="93"/>
                      <a:pt x="64" y="69"/>
                    </a:cubicBezTo>
                    <a:cubicBezTo>
                      <a:pt x="65" y="67"/>
                      <a:pt x="65" y="64"/>
                      <a:pt x="66" y="63"/>
                    </a:cubicBezTo>
                    <a:cubicBezTo>
                      <a:pt x="67" y="62"/>
                      <a:pt x="72" y="63"/>
                      <a:pt x="72" y="61"/>
                    </a:cubicBezTo>
                    <a:cubicBezTo>
                      <a:pt x="73" y="55"/>
                      <a:pt x="66" y="43"/>
                      <a:pt x="66" y="43"/>
                    </a:cubicBezTo>
                    <a:cubicBezTo>
                      <a:pt x="69" y="33"/>
                      <a:pt x="71" y="31"/>
                      <a:pt x="80" y="37"/>
                    </a:cubicBezTo>
                    <a:cubicBezTo>
                      <a:pt x="89" y="51"/>
                      <a:pt x="90" y="43"/>
                      <a:pt x="102" y="39"/>
                    </a:cubicBezTo>
                    <a:cubicBezTo>
                      <a:pt x="113" y="43"/>
                      <a:pt x="116" y="49"/>
                      <a:pt x="124" y="57"/>
                    </a:cubicBezTo>
                    <a:cubicBezTo>
                      <a:pt x="126" y="89"/>
                      <a:pt x="120" y="93"/>
                      <a:pt x="148" y="89"/>
                    </a:cubicBezTo>
                    <a:cubicBezTo>
                      <a:pt x="160" y="81"/>
                      <a:pt x="166" y="66"/>
                      <a:pt x="180" y="61"/>
                    </a:cubicBezTo>
                    <a:cubicBezTo>
                      <a:pt x="212" y="64"/>
                      <a:pt x="203" y="75"/>
                      <a:pt x="234" y="79"/>
                    </a:cubicBezTo>
                    <a:cubicBezTo>
                      <a:pt x="242" y="82"/>
                      <a:pt x="251" y="86"/>
                      <a:pt x="258" y="91"/>
                    </a:cubicBezTo>
                    <a:cubicBezTo>
                      <a:pt x="263" y="98"/>
                      <a:pt x="271" y="103"/>
                      <a:pt x="278" y="107"/>
                    </a:cubicBezTo>
                    <a:cubicBezTo>
                      <a:pt x="284" y="111"/>
                      <a:pt x="296" y="119"/>
                      <a:pt x="296" y="119"/>
                    </a:cubicBezTo>
                    <a:cubicBezTo>
                      <a:pt x="297" y="122"/>
                      <a:pt x="295" y="128"/>
                      <a:pt x="298" y="129"/>
                    </a:cubicBezTo>
                    <a:cubicBezTo>
                      <a:pt x="299" y="129"/>
                      <a:pt x="344" y="117"/>
                      <a:pt x="348" y="117"/>
                    </a:cubicBezTo>
                    <a:cubicBezTo>
                      <a:pt x="355" y="112"/>
                      <a:pt x="354" y="108"/>
                      <a:pt x="362" y="105"/>
                    </a:cubicBezTo>
                    <a:cubicBezTo>
                      <a:pt x="361" y="101"/>
                      <a:pt x="358" y="84"/>
                      <a:pt x="352" y="81"/>
                    </a:cubicBezTo>
                    <a:cubicBezTo>
                      <a:pt x="348" y="79"/>
                      <a:pt x="340" y="77"/>
                      <a:pt x="340" y="77"/>
                    </a:cubicBezTo>
                    <a:cubicBezTo>
                      <a:pt x="344" y="62"/>
                      <a:pt x="356" y="69"/>
                      <a:pt x="364" y="77"/>
                    </a:cubicBezTo>
                    <a:cubicBezTo>
                      <a:pt x="367" y="93"/>
                      <a:pt x="374" y="86"/>
                      <a:pt x="388" y="91"/>
                    </a:cubicBezTo>
                    <a:cubicBezTo>
                      <a:pt x="382" y="109"/>
                      <a:pt x="378" y="98"/>
                      <a:pt x="394" y="109"/>
                    </a:cubicBezTo>
                    <a:cubicBezTo>
                      <a:pt x="391" y="118"/>
                      <a:pt x="387" y="121"/>
                      <a:pt x="378" y="123"/>
                    </a:cubicBezTo>
                    <a:cubicBezTo>
                      <a:pt x="371" y="133"/>
                      <a:pt x="368" y="138"/>
                      <a:pt x="358" y="145"/>
                    </a:cubicBezTo>
                    <a:cubicBezTo>
                      <a:pt x="352" y="143"/>
                      <a:pt x="340" y="139"/>
                      <a:pt x="340" y="139"/>
                    </a:cubicBezTo>
                    <a:cubicBezTo>
                      <a:pt x="331" y="140"/>
                      <a:pt x="320" y="137"/>
                      <a:pt x="314" y="143"/>
                    </a:cubicBezTo>
                    <a:cubicBezTo>
                      <a:pt x="311" y="146"/>
                      <a:pt x="306" y="155"/>
                      <a:pt x="306" y="155"/>
                    </a:cubicBezTo>
                    <a:cubicBezTo>
                      <a:pt x="311" y="157"/>
                      <a:pt x="318" y="155"/>
                      <a:pt x="320" y="159"/>
                    </a:cubicBezTo>
                    <a:cubicBezTo>
                      <a:pt x="329" y="175"/>
                      <a:pt x="317" y="175"/>
                      <a:pt x="334" y="181"/>
                    </a:cubicBezTo>
                    <a:cubicBezTo>
                      <a:pt x="340" y="190"/>
                      <a:pt x="342" y="192"/>
                      <a:pt x="352" y="189"/>
                    </a:cubicBezTo>
                    <a:cubicBezTo>
                      <a:pt x="357" y="175"/>
                      <a:pt x="356" y="192"/>
                      <a:pt x="358" y="197"/>
                    </a:cubicBezTo>
                    <a:cubicBezTo>
                      <a:pt x="354" y="220"/>
                      <a:pt x="346" y="211"/>
                      <a:pt x="320" y="209"/>
                    </a:cubicBezTo>
                    <a:cubicBezTo>
                      <a:pt x="311" y="203"/>
                      <a:pt x="307" y="194"/>
                      <a:pt x="300" y="187"/>
                    </a:cubicBezTo>
                    <a:cubicBezTo>
                      <a:pt x="297" y="177"/>
                      <a:pt x="290" y="172"/>
                      <a:pt x="280" y="169"/>
                    </a:cubicBezTo>
                    <a:cubicBezTo>
                      <a:pt x="274" y="170"/>
                      <a:pt x="268" y="169"/>
                      <a:pt x="262" y="171"/>
                    </a:cubicBezTo>
                    <a:cubicBezTo>
                      <a:pt x="255" y="174"/>
                      <a:pt x="259" y="182"/>
                      <a:pt x="250" y="185"/>
                    </a:cubicBezTo>
                    <a:cubicBezTo>
                      <a:pt x="226" y="183"/>
                      <a:pt x="230" y="182"/>
                      <a:pt x="214" y="177"/>
                    </a:cubicBezTo>
                    <a:cubicBezTo>
                      <a:pt x="206" y="169"/>
                      <a:pt x="205" y="166"/>
                      <a:pt x="194" y="169"/>
                    </a:cubicBezTo>
                    <a:cubicBezTo>
                      <a:pt x="184" y="179"/>
                      <a:pt x="168" y="180"/>
                      <a:pt x="160" y="167"/>
                    </a:cubicBezTo>
                    <a:cubicBezTo>
                      <a:pt x="161" y="164"/>
                      <a:pt x="160" y="161"/>
                      <a:pt x="162" y="159"/>
                    </a:cubicBezTo>
                    <a:cubicBezTo>
                      <a:pt x="165" y="156"/>
                      <a:pt x="174" y="155"/>
                      <a:pt x="174" y="155"/>
                    </a:cubicBezTo>
                    <a:cubicBezTo>
                      <a:pt x="183" y="146"/>
                      <a:pt x="181" y="152"/>
                      <a:pt x="176" y="137"/>
                    </a:cubicBezTo>
                    <a:cubicBezTo>
                      <a:pt x="171" y="122"/>
                      <a:pt x="158" y="119"/>
                      <a:pt x="144" y="115"/>
                    </a:cubicBezTo>
                    <a:cubicBezTo>
                      <a:pt x="132" y="117"/>
                      <a:pt x="128" y="117"/>
                      <a:pt x="132" y="129"/>
                    </a:cubicBezTo>
                    <a:cubicBezTo>
                      <a:pt x="130" y="146"/>
                      <a:pt x="132" y="149"/>
                      <a:pt x="116" y="145"/>
                    </a:cubicBezTo>
                    <a:cubicBezTo>
                      <a:pt x="109" y="138"/>
                      <a:pt x="105" y="135"/>
                      <a:pt x="114" y="129"/>
                    </a:cubicBezTo>
                    <a:cubicBezTo>
                      <a:pt x="119" y="122"/>
                      <a:pt x="117" y="116"/>
                      <a:pt x="126" y="113"/>
                    </a:cubicBezTo>
                    <a:cubicBezTo>
                      <a:pt x="127" y="111"/>
                      <a:pt x="129" y="108"/>
                      <a:pt x="128" y="107"/>
                    </a:cubicBezTo>
                    <a:cubicBezTo>
                      <a:pt x="125" y="104"/>
                      <a:pt x="116" y="103"/>
                      <a:pt x="116" y="103"/>
                    </a:cubicBezTo>
                    <a:cubicBezTo>
                      <a:pt x="106" y="106"/>
                      <a:pt x="96" y="108"/>
                      <a:pt x="92" y="97"/>
                    </a:cubicBezTo>
                    <a:cubicBezTo>
                      <a:pt x="93" y="93"/>
                      <a:pt x="92" y="89"/>
                      <a:pt x="94" y="85"/>
                    </a:cubicBezTo>
                    <a:cubicBezTo>
                      <a:pt x="95" y="83"/>
                      <a:pt x="99" y="83"/>
                      <a:pt x="100" y="81"/>
                    </a:cubicBezTo>
                    <a:cubicBezTo>
                      <a:pt x="102" y="74"/>
                      <a:pt x="86" y="65"/>
                      <a:pt x="86" y="65"/>
                    </a:cubicBezTo>
                    <a:cubicBezTo>
                      <a:pt x="52" y="71"/>
                      <a:pt x="91" y="98"/>
                      <a:pt x="64" y="107"/>
                    </a:cubicBezTo>
                    <a:cubicBezTo>
                      <a:pt x="50" y="102"/>
                      <a:pt x="58" y="96"/>
                      <a:pt x="38" y="103"/>
                    </a:cubicBezTo>
                    <a:cubicBezTo>
                      <a:pt x="35" y="102"/>
                      <a:pt x="32" y="103"/>
                      <a:pt x="30" y="101"/>
                    </a:cubicBezTo>
                    <a:cubicBezTo>
                      <a:pt x="28" y="100"/>
                      <a:pt x="28" y="94"/>
                      <a:pt x="26" y="95"/>
                    </a:cubicBezTo>
                    <a:cubicBezTo>
                      <a:pt x="23" y="96"/>
                      <a:pt x="26" y="101"/>
                      <a:pt x="24" y="103"/>
                    </a:cubicBezTo>
                    <a:cubicBezTo>
                      <a:pt x="23" y="105"/>
                      <a:pt x="20" y="106"/>
                      <a:pt x="18" y="107"/>
                    </a:cubicBezTo>
                    <a:cubicBezTo>
                      <a:pt x="13" y="106"/>
                      <a:pt x="8" y="108"/>
                      <a:pt x="4" y="105"/>
                    </a:cubicBezTo>
                    <a:cubicBezTo>
                      <a:pt x="1" y="102"/>
                      <a:pt x="0" y="93"/>
                      <a:pt x="0" y="93"/>
                    </a:cubicBezTo>
                    <a:cubicBezTo>
                      <a:pt x="3" y="73"/>
                      <a:pt x="12" y="85"/>
                      <a:pt x="24" y="73"/>
                    </a:cubicBezTo>
                    <a:cubicBezTo>
                      <a:pt x="22" y="59"/>
                      <a:pt x="20" y="57"/>
                      <a:pt x="16" y="45"/>
                    </a:cubicBezTo>
                    <a:cubicBezTo>
                      <a:pt x="19" y="31"/>
                      <a:pt x="24" y="19"/>
                      <a:pt x="16" y="7"/>
                    </a:cubicBezTo>
                    <a:cubicBezTo>
                      <a:pt x="20" y="0"/>
                      <a:pt x="37" y="3"/>
                      <a:pt x="42" y="5"/>
                    </a:cubicBez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24" name="Freeform 74"/>
              <p:cNvSpPr>
                <a:spLocks noChangeArrowheads="1"/>
              </p:cNvSpPr>
              <p:nvPr/>
            </p:nvSpPr>
            <p:spPr bwMode="auto">
              <a:xfrm>
                <a:off x="2374" y="2610"/>
                <a:ext cx="140" cy="229"/>
              </a:xfrm>
              <a:custGeom>
                <a:avLst/>
                <a:gdLst>
                  <a:gd name="T0" fmla="*/ 63 w 140"/>
                  <a:gd name="T1" fmla="*/ 5 h 229"/>
                  <a:gd name="T2" fmla="*/ 75 w 140"/>
                  <a:gd name="T3" fmla="*/ 21 h 229"/>
                  <a:gd name="T4" fmla="*/ 69 w 140"/>
                  <a:gd name="T5" fmla="*/ 65 h 229"/>
                  <a:gd name="T6" fmla="*/ 105 w 140"/>
                  <a:gd name="T7" fmla="*/ 81 h 229"/>
                  <a:gd name="T8" fmla="*/ 105 w 140"/>
                  <a:gd name="T9" fmla="*/ 101 h 229"/>
                  <a:gd name="T10" fmla="*/ 119 w 140"/>
                  <a:gd name="T11" fmla="*/ 109 h 229"/>
                  <a:gd name="T12" fmla="*/ 127 w 140"/>
                  <a:gd name="T13" fmla="*/ 127 h 229"/>
                  <a:gd name="T14" fmla="*/ 115 w 140"/>
                  <a:gd name="T15" fmla="*/ 161 h 229"/>
                  <a:gd name="T16" fmla="*/ 119 w 140"/>
                  <a:gd name="T17" fmla="*/ 171 h 229"/>
                  <a:gd name="T18" fmla="*/ 127 w 140"/>
                  <a:gd name="T19" fmla="*/ 159 h 229"/>
                  <a:gd name="T20" fmla="*/ 137 w 140"/>
                  <a:gd name="T21" fmla="*/ 179 h 229"/>
                  <a:gd name="T22" fmla="*/ 123 w 140"/>
                  <a:gd name="T23" fmla="*/ 199 h 229"/>
                  <a:gd name="T24" fmla="*/ 109 w 140"/>
                  <a:gd name="T25" fmla="*/ 223 h 229"/>
                  <a:gd name="T26" fmla="*/ 95 w 140"/>
                  <a:gd name="T27" fmla="*/ 193 h 229"/>
                  <a:gd name="T28" fmla="*/ 77 w 140"/>
                  <a:gd name="T29" fmla="*/ 211 h 229"/>
                  <a:gd name="T30" fmla="*/ 61 w 140"/>
                  <a:gd name="T31" fmla="*/ 189 h 229"/>
                  <a:gd name="T32" fmla="*/ 103 w 140"/>
                  <a:gd name="T33" fmla="*/ 173 h 229"/>
                  <a:gd name="T34" fmla="*/ 91 w 140"/>
                  <a:gd name="T35" fmla="*/ 167 h 229"/>
                  <a:gd name="T36" fmla="*/ 71 w 140"/>
                  <a:gd name="T37" fmla="*/ 141 h 229"/>
                  <a:gd name="T38" fmla="*/ 75 w 140"/>
                  <a:gd name="T39" fmla="*/ 127 h 229"/>
                  <a:gd name="T40" fmla="*/ 103 w 140"/>
                  <a:gd name="T41" fmla="*/ 137 h 229"/>
                  <a:gd name="T42" fmla="*/ 97 w 140"/>
                  <a:gd name="T43" fmla="*/ 119 h 229"/>
                  <a:gd name="T44" fmla="*/ 79 w 140"/>
                  <a:gd name="T45" fmla="*/ 91 h 229"/>
                  <a:gd name="T46" fmla="*/ 67 w 140"/>
                  <a:gd name="T47" fmla="*/ 93 h 229"/>
                  <a:gd name="T48" fmla="*/ 61 w 140"/>
                  <a:gd name="T49" fmla="*/ 117 h 229"/>
                  <a:gd name="T50" fmla="*/ 47 w 140"/>
                  <a:gd name="T51" fmla="*/ 153 h 229"/>
                  <a:gd name="T52" fmla="*/ 29 w 140"/>
                  <a:gd name="T53" fmla="*/ 161 h 229"/>
                  <a:gd name="T54" fmla="*/ 9 w 140"/>
                  <a:gd name="T55" fmla="*/ 179 h 229"/>
                  <a:gd name="T56" fmla="*/ 9 w 140"/>
                  <a:gd name="T57" fmla="*/ 153 h 229"/>
                  <a:gd name="T58" fmla="*/ 39 w 140"/>
                  <a:gd name="T59" fmla="*/ 133 h 229"/>
                  <a:gd name="T60" fmla="*/ 55 w 140"/>
                  <a:gd name="T61" fmla="*/ 119 h 229"/>
                  <a:gd name="T62" fmla="*/ 49 w 140"/>
                  <a:gd name="T63" fmla="*/ 103 h 229"/>
                  <a:gd name="T64" fmla="*/ 47 w 140"/>
                  <a:gd name="T65" fmla="*/ 79 h 229"/>
                  <a:gd name="T66" fmla="*/ 43 w 140"/>
                  <a:gd name="T67" fmla="*/ 67 h 229"/>
                  <a:gd name="T68" fmla="*/ 45 w 140"/>
                  <a:gd name="T69" fmla="*/ 33 h 229"/>
                  <a:gd name="T70" fmla="*/ 47 w 140"/>
                  <a:gd name="T71" fmla="*/ 17 h 229"/>
                  <a:gd name="T72" fmla="*/ 63 w 140"/>
                  <a:gd name="T73" fmla="*/ 5 h 22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40"/>
                  <a:gd name="T112" fmla="*/ 0 h 229"/>
                  <a:gd name="T113" fmla="*/ 140 w 140"/>
                  <a:gd name="T114" fmla="*/ 229 h 22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40" h="229">
                    <a:moveTo>
                      <a:pt x="63" y="5"/>
                    </a:moveTo>
                    <a:cubicBezTo>
                      <a:pt x="74" y="8"/>
                      <a:pt x="72" y="11"/>
                      <a:pt x="75" y="21"/>
                    </a:cubicBezTo>
                    <a:cubicBezTo>
                      <a:pt x="74" y="39"/>
                      <a:pt x="74" y="49"/>
                      <a:pt x="69" y="65"/>
                    </a:cubicBezTo>
                    <a:cubicBezTo>
                      <a:pt x="76" y="86"/>
                      <a:pt x="78" y="79"/>
                      <a:pt x="105" y="81"/>
                    </a:cubicBezTo>
                    <a:cubicBezTo>
                      <a:pt x="110" y="89"/>
                      <a:pt x="108" y="92"/>
                      <a:pt x="105" y="101"/>
                    </a:cubicBezTo>
                    <a:cubicBezTo>
                      <a:pt x="110" y="115"/>
                      <a:pt x="103" y="100"/>
                      <a:pt x="119" y="109"/>
                    </a:cubicBezTo>
                    <a:cubicBezTo>
                      <a:pt x="121" y="110"/>
                      <a:pt x="126" y="124"/>
                      <a:pt x="127" y="127"/>
                    </a:cubicBezTo>
                    <a:cubicBezTo>
                      <a:pt x="125" y="148"/>
                      <a:pt x="127" y="149"/>
                      <a:pt x="115" y="161"/>
                    </a:cubicBezTo>
                    <a:cubicBezTo>
                      <a:pt x="114" y="164"/>
                      <a:pt x="116" y="173"/>
                      <a:pt x="119" y="171"/>
                    </a:cubicBezTo>
                    <a:cubicBezTo>
                      <a:pt x="123" y="169"/>
                      <a:pt x="127" y="159"/>
                      <a:pt x="127" y="159"/>
                    </a:cubicBezTo>
                    <a:cubicBezTo>
                      <a:pt x="135" y="164"/>
                      <a:pt x="134" y="170"/>
                      <a:pt x="137" y="179"/>
                    </a:cubicBezTo>
                    <a:cubicBezTo>
                      <a:pt x="135" y="206"/>
                      <a:pt x="140" y="210"/>
                      <a:pt x="123" y="199"/>
                    </a:cubicBezTo>
                    <a:cubicBezTo>
                      <a:pt x="122" y="217"/>
                      <a:pt x="126" y="229"/>
                      <a:pt x="109" y="223"/>
                    </a:cubicBezTo>
                    <a:cubicBezTo>
                      <a:pt x="102" y="213"/>
                      <a:pt x="105" y="200"/>
                      <a:pt x="95" y="193"/>
                    </a:cubicBezTo>
                    <a:cubicBezTo>
                      <a:pt x="87" y="199"/>
                      <a:pt x="86" y="208"/>
                      <a:pt x="77" y="211"/>
                    </a:cubicBezTo>
                    <a:cubicBezTo>
                      <a:pt x="69" y="205"/>
                      <a:pt x="64" y="198"/>
                      <a:pt x="61" y="189"/>
                    </a:cubicBezTo>
                    <a:cubicBezTo>
                      <a:pt x="65" y="176"/>
                      <a:pt x="91" y="175"/>
                      <a:pt x="103" y="173"/>
                    </a:cubicBezTo>
                    <a:cubicBezTo>
                      <a:pt x="101" y="161"/>
                      <a:pt x="98" y="146"/>
                      <a:pt x="91" y="167"/>
                    </a:cubicBezTo>
                    <a:cubicBezTo>
                      <a:pt x="77" y="162"/>
                      <a:pt x="82" y="148"/>
                      <a:pt x="71" y="141"/>
                    </a:cubicBezTo>
                    <a:cubicBezTo>
                      <a:pt x="66" y="133"/>
                      <a:pt x="66" y="130"/>
                      <a:pt x="75" y="127"/>
                    </a:cubicBezTo>
                    <a:cubicBezTo>
                      <a:pt x="89" y="129"/>
                      <a:pt x="94" y="128"/>
                      <a:pt x="103" y="137"/>
                    </a:cubicBezTo>
                    <a:cubicBezTo>
                      <a:pt x="106" y="128"/>
                      <a:pt x="105" y="124"/>
                      <a:pt x="97" y="119"/>
                    </a:cubicBezTo>
                    <a:cubicBezTo>
                      <a:pt x="88" y="106"/>
                      <a:pt x="96" y="97"/>
                      <a:pt x="79" y="91"/>
                    </a:cubicBezTo>
                    <a:cubicBezTo>
                      <a:pt x="75" y="92"/>
                      <a:pt x="69" y="90"/>
                      <a:pt x="67" y="93"/>
                    </a:cubicBezTo>
                    <a:cubicBezTo>
                      <a:pt x="60" y="104"/>
                      <a:pt x="77" y="112"/>
                      <a:pt x="61" y="117"/>
                    </a:cubicBezTo>
                    <a:cubicBezTo>
                      <a:pt x="57" y="129"/>
                      <a:pt x="51" y="140"/>
                      <a:pt x="47" y="153"/>
                    </a:cubicBezTo>
                    <a:cubicBezTo>
                      <a:pt x="45" y="159"/>
                      <a:pt x="35" y="159"/>
                      <a:pt x="29" y="161"/>
                    </a:cubicBezTo>
                    <a:cubicBezTo>
                      <a:pt x="27" y="162"/>
                      <a:pt x="9" y="179"/>
                      <a:pt x="9" y="179"/>
                    </a:cubicBezTo>
                    <a:cubicBezTo>
                      <a:pt x="0" y="178"/>
                      <a:pt x="1" y="166"/>
                      <a:pt x="9" y="153"/>
                    </a:cubicBezTo>
                    <a:cubicBezTo>
                      <a:pt x="15" y="144"/>
                      <a:pt x="31" y="142"/>
                      <a:pt x="39" y="133"/>
                    </a:cubicBezTo>
                    <a:cubicBezTo>
                      <a:pt x="44" y="128"/>
                      <a:pt x="55" y="119"/>
                      <a:pt x="55" y="119"/>
                    </a:cubicBezTo>
                    <a:cubicBezTo>
                      <a:pt x="58" y="110"/>
                      <a:pt x="57" y="108"/>
                      <a:pt x="49" y="103"/>
                    </a:cubicBezTo>
                    <a:cubicBezTo>
                      <a:pt x="40" y="90"/>
                      <a:pt x="49" y="105"/>
                      <a:pt x="47" y="79"/>
                    </a:cubicBezTo>
                    <a:cubicBezTo>
                      <a:pt x="47" y="75"/>
                      <a:pt x="43" y="67"/>
                      <a:pt x="43" y="67"/>
                    </a:cubicBezTo>
                    <a:cubicBezTo>
                      <a:pt x="46" y="52"/>
                      <a:pt x="47" y="49"/>
                      <a:pt x="45" y="33"/>
                    </a:cubicBezTo>
                    <a:cubicBezTo>
                      <a:pt x="46" y="28"/>
                      <a:pt x="44" y="22"/>
                      <a:pt x="47" y="17"/>
                    </a:cubicBezTo>
                    <a:cubicBezTo>
                      <a:pt x="50" y="11"/>
                      <a:pt x="68" y="0"/>
                      <a:pt x="63" y="5"/>
                    </a:cubicBez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25" name="Freeform 75"/>
              <p:cNvSpPr>
                <a:spLocks noChangeArrowheads="1"/>
              </p:cNvSpPr>
              <p:nvPr/>
            </p:nvSpPr>
            <p:spPr bwMode="auto">
              <a:xfrm>
                <a:off x="2765" y="3569"/>
                <a:ext cx="67" cy="68"/>
              </a:xfrm>
              <a:custGeom>
                <a:avLst/>
                <a:gdLst>
                  <a:gd name="T0" fmla="*/ 4 w 66"/>
                  <a:gd name="T1" fmla="*/ 24 h 68"/>
                  <a:gd name="T2" fmla="*/ 20 w 66"/>
                  <a:gd name="T3" fmla="*/ 68 h 68"/>
                  <a:gd name="T4" fmla="*/ 60 w 66"/>
                  <a:gd name="T5" fmla="*/ 46 h 68"/>
                  <a:gd name="T6" fmla="*/ 66 w 66"/>
                  <a:gd name="T7" fmla="*/ 0 h 68"/>
                  <a:gd name="T8" fmla="*/ 32 w 66"/>
                  <a:gd name="T9" fmla="*/ 14 h 68"/>
                  <a:gd name="T10" fmla="*/ 14 w 66"/>
                  <a:gd name="T11" fmla="*/ 10 h 68"/>
                  <a:gd name="T12" fmla="*/ 0 w 66"/>
                  <a:gd name="T13" fmla="*/ 18 h 68"/>
                  <a:gd name="T14" fmla="*/ 4 w 66"/>
                  <a:gd name="T15" fmla="*/ 24 h 6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6"/>
                  <a:gd name="T25" fmla="*/ 0 h 68"/>
                  <a:gd name="T26" fmla="*/ 66 w 66"/>
                  <a:gd name="T27" fmla="*/ 68 h 6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6" h="68">
                    <a:moveTo>
                      <a:pt x="4" y="24"/>
                    </a:moveTo>
                    <a:cubicBezTo>
                      <a:pt x="13" y="37"/>
                      <a:pt x="11" y="54"/>
                      <a:pt x="20" y="68"/>
                    </a:cubicBezTo>
                    <a:cubicBezTo>
                      <a:pt x="41" y="66"/>
                      <a:pt x="46" y="63"/>
                      <a:pt x="58" y="46"/>
                    </a:cubicBezTo>
                    <a:cubicBezTo>
                      <a:pt x="59" y="35"/>
                      <a:pt x="66" y="10"/>
                      <a:pt x="64" y="0"/>
                    </a:cubicBezTo>
                    <a:cubicBezTo>
                      <a:pt x="50" y="3"/>
                      <a:pt x="49" y="12"/>
                      <a:pt x="32" y="14"/>
                    </a:cubicBezTo>
                    <a:cubicBezTo>
                      <a:pt x="23" y="20"/>
                      <a:pt x="21" y="17"/>
                      <a:pt x="14" y="10"/>
                    </a:cubicBezTo>
                    <a:cubicBezTo>
                      <a:pt x="10" y="11"/>
                      <a:pt x="0" y="10"/>
                      <a:pt x="0" y="18"/>
                    </a:cubicBezTo>
                    <a:cubicBezTo>
                      <a:pt x="0" y="20"/>
                      <a:pt x="4" y="24"/>
                      <a:pt x="4" y="24"/>
                    </a:cubicBez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26" name="Freeform 76"/>
              <p:cNvSpPr>
                <a:spLocks noChangeArrowheads="1"/>
              </p:cNvSpPr>
              <p:nvPr/>
            </p:nvSpPr>
            <p:spPr bwMode="auto">
              <a:xfrm>
                <a:off x="3068" y="3479"/>
                <a:ext cx="187" cy="212"/>
              </a:xfrm>
              <a:custGeom>
                <a:avLst/>
                <a:gdLst>
                  <a:gd name="T0" fmla="*/ 109 w 187"/>
                  <a:gd name="T1" fmla="*/ 0 h 212"/>
                  <a:gd name="T2" fmla="*/ 115 w 187"/>
                  <a:gd name="T3" fmla="*/ 32 h 212"/>
                  <a:gd name="T4" fmla="*/ 125 w 187"/>
                  <a:gd name="T5" fmla="*/ 56 h 212"/>
                  <a:gd name="T6" fmla="*/ 115 w 187"/>
                  <a:gd name="T7" fmla="*/ 84 h 212"/>
                  <a:gd name="T8" fmla="*/ 131 w 187"/>
                  <a:gd name="T9" fmla="*/ 102 h 212"/>
                  <a:gd name="T10" fmla="*/ 109 w 187"/>
                  <a:gd name="T11" fmla="*/ 108 h 212"/>
                  <a:gd name="T12" fmla="*/ 91 w 187"/>
                  <a:gd name="T13" fmla="*/ 100 h 212"/>
                  <a:gd name="T14" fmla="*/ 89 w 187"/>
                  <a:gd name="T15" fmla="*/ 106 h 212"/>
                  <a:gd name="T16" fmla="*/ 87 w 187"/>
                  <a:gd name="T17" fmla="*/ 124 h 212"/>
                  <a:gd name="T18" fmla="*/ 41 w 187"/>
                  <a:gd name="T19" fmla="*/ 150 h 212"/>
                  <a:gd name="T20" fmla="*/ 11 w 187"/>
                  <a:gd name="T21" fmla="*/ 174 h 212"/>
                  <a:gd name="T22" fmla="*/ 27 w 187"/>
                  <a:gd name="T23" fmla="*/ 198 h 212"/>
                  <a:gd name="T24" fmla="*/ 33 w 187"/>
                  <a:gd name="T25" fmla="*/ 202 h 212"/>
                  <a:gd name="T26" fmla="*/ 39 w 187"/>
                  <a:gd name="T27" fmla="*/ 204 h 212"/>
                  <a:gd name="T28" fmla="*/ 51 w 187"/>
                  <a:gd name="T29" fmla="*/ 212 h 212"/>
                  <a:gd name="T30" fmla="*/ 63 w 187"/>
                  <a:gd name="T31" fmla="*/ 200 h 212"/>
                  <a:gd name="T32" fmla="*/ 69 w 187"/>
                  <a:gd name="T33" fmla="*/ 194 h 212"/>
                  <a:gd name="T34" fmla="*/ 77 w 187"/>
                  <a:gd name="T35" fmla="*/ 166 h 212"/>
                  <a:gd name="T36" fmla="*/ 95 w 187"/>
                  <a:gd name="T37" fmla="*/ 156 h 212"/>
                  <a:gd name="T38" fmla="*/ 115 w 187"/>
                  <a:gd name="T39" fmla="*/ 138 h 212"/>
                  <a:gd name="T40" fmla="*/ 127 w 187"/>
                  <a:gd name="T41" fmla="*/ 122 h 212"/>
                  <a:gd name="T42" fmla="*/ 169 w 187"/>
                  <a:gd name="T43" fmla="*/ 88 h 212"/>
                  <a:gd name="T44" fmla="*/ 183 w 187"/>
                  <a:gd name="T45" fmla="*/ 72 h 212"/>
                  <a:gd name="T46" fmla="*/ 187 w 187"/>
                  <a:gd name="T47" fmla="*/ 60 h 212"/>
                  <a:gd name="T48" fmla="*/ 153 w 187"/>
                  <a:gd name="T49" fmla="*/ 54 h 212"/>
                  <a:gd name="T50" fmla="*/ 139 w 187"/>
                  <a:gd name="T51" fmla="*/ 38 h 212"/>
                  <a:gd name="T52" fmla="*/ 121 w 187"/>
                  <a:gd name="T53" fmla="*/ 8 h 212"/>
                  <a:gd name="T54" fmla="*/ 109 w 187"/>
                  <a:gd name="T55" fmla="*/ 0 h 21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87"/>
                  <a:gd name="T85" fmla="*/ 0 h 212"/>
                  <a:gd name="T86" fmla="*/ 187 w 187"/>
                  <a:gd name="T87" fmla="*/ 212 h 212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87" h="212">
                    <a:moveTo>
                      <a:pt x="109" y="0"/>
                    </a:moveTo>
                    <a:cubicBezTo>
                      <a:pt x="98" y="11"/>
                      <a:pt x="103" y="24"/>
                      <a:pt x="115" y="32"/>
                    </a:cubicBezTo>
                    <a:cubicBezTo>
                      <a:pt x="118" y="41"/>
                      <a:pt x="120" y="48"/>
                      <a:pt x="125" y="56"/>
                    </a:cubicBezTo>
                    <a:cubicBezTo>
                      <a:pt x="123" y="73"/>
                      <a:pt x="119" y="71"/>
                      <a:pt x="115" y="84"/>
                    </a:cubicBezTo>
                    <a:cubicBezTo>
                      <a:pt x="117" y="101"/>
                      <a:pt x="116" y="98"/>
                      <a:pt x="131" y="102"/>
                    </a:cubicBezTo>
                    <a:cubicBezTo>
                      <a:pt x="136" y="116"/>
                      <a:pt x="118" y="109"/>
                      <a:pt x="109" y="108"/>
                    </a:cubicBezTo>
                    <a:cubicBezTo>
                      <a:pt x="102" y="101"/>
                      <a:pt x="100" y="97"/>
                      <a:pt x="91" y="100"/>
                    </a:cubicBezTo>
                    <a:cubicBezTo>
                      <a:pt x="90" y="102"/>
                      <a:pt x="89" y="104"/>
                      <a:pt x="89" y="106"/>
                    </a:cubicBezTo>
                    <a:cubicBezTo>
                      <a:pt x="88" y="112"/>
                      <a:pt x="88" y="118"/>
                      <a:pt x="87" y="124"/>
                    </a:cubicBezTo>
                    <a:cubicBezTo>
                      <a:pt x="85" y="132"/>
                      <a:pt x="51" y="147"/>
                      <a:pt x="41" y="150"/>
                    </a:cubicBezTo>
                    <a:cubicBezTo>
                      <a:pt x="34" y="160"/>
                      <a:pt x="23" y="172"/>
                      <a:pt x="11" y="174"/>
                    </a:cubicBezTo>
                    <a:cubicBezTo>
                      <a:pt x="0" y="190"/>
                      <a:pt x="13" y="196"/>
                      <a:pt x="27" y="198"/>
                    </a:cubicBezTo>
                    <a:cubicBezTo>
                      <a:pt x="29" y="199"/>
                      <a:pt x="31" y="201"/>
                      <a:pt x="33" y="202"/>
                    </a:cubicBezTo>
                    <a:cubicBezTo>
                      <a:pt x="35" y="203"/>
                      <a:pt x="37" y="203"/>
                      <a:pt x="39" y="204"/>
                    </a:cubicBezTo>
                    <a:cubicBezTo>
                      <a:pt x="43" y="206"/>
                      <a:pt x="51" y="212"/>
                      <a:pt x="51" y="212"/>
                    </a:cubicBezTo>
                    <a:cubicBezTo>
                      <a:pt x="55" y="208"/>
                      <a:pt x="59" y="204"/>
                      <a:pt x="63" y="200"/>
                    </a:cubicBezTo>
                    <a:cubicBezTo>
                      <a:pt x="65" y="198"/>
                      <a:pt x="69" y="194"/>
                      <a:pt x="69" y="194"/>
                    </a:cubicBezTo>
                    <a:cubicBezTo>
                      <a:pt x="72" y="184"/>
                      <a:pt x="70" y="174"/>
                      <a:pt x="77" y="166"/>
                    </a:cubicBezTo>
                    <a:cubicBezTo>
                      <a:pt x="81" y="161"/>
                      <a:pt x="95" y="156"/>
                      <a:pt x="95" y="156"/>
                    </a:cubicBezTo>
                    <a:cubicBezTo>
                      <a:pt x="103" y="148"/>
                      <a:pt x="103" y="142"/>
                      <a:pt x="115" y="138"/>
                    </a:cubicBezTo>
                    <a:cubicBezTo>
                      <a:pt x="120" y="131"/>
                      <a:pt x="120" y="127"/>
                      <a:pt x="127" y="122"/>
                    </a:cubicBezTo>
                    <a:cubicBezTo>
                      <a:pt x="168" y="128"/>
                      <a:pt x="144" y="105"/>
                      <a:pt x="169" y="88"/>
                    </a:cubicBezTo>
                    <a:cubicBezTo>
                      <a:pt x="173" y="82"/>
                      <a:pt x="180" y="79"/>
                      <a:pt x="183" y="72"/>
                    </a:cubicBezTo>
                    <a:cubicBezTo>
                      <a:pt x="185" y="68"/>
                      <a:pt x="187" y="60"/>
                      <a:pt x="187" y="60"/>
                    </a:cubicBezTo>
                    <a:cubicBezTo>
                      <a:pt x="184" y="50"/>
                      <a:pt x="164" y="55"/>
                      <a:pt x="153" y="54"/>
                    </a:cubicBezTo>
                    <a:cubicBezTo>
                      <a:pt x="144" y="40"/>
                      <a:pt x="149" y="45"/>
                      <a:pt x="139" y="38"/>
                    </a:cubicBezTo>
                    <a:cubicBezTo>
                      <a:pt x="135" y="27"/>
                      <a:pt x="127" y="18"/>
                      <a:pt x="121" y="8"/>
                    </a:cubicBezTo>
                    <a:cubicBezTo>
                      <a:pt x="118" y="4"/>
                      <a:pt x="109" y="0"/>
                      <a:pt x="109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27" name="Freeform 77"/>
              <p:cNvSpPr>
                <a:spLocks noChangeArrowheads="1"/>
              </p:cNvSpPr>
              <p:nvPr/>
            </p:nvSpPr>
            <p:spPr bwMode="auto">
              <a:xfrm>
                <a:off x="4631" y="2545"/>
                <a:ext cx="268" cy="102"/>
              </a:xfrm>
              <a:custGeom>
                <a:avLst/>
                <a:gdLst>
                  <a:gd name="T0" fmla="*/ 18 w 268"/>
                  <a:gd name="T1" fmla="*/ 2 h 102"/>
                  <a:gd name="T2" fmla="*/ 14 w 268"/>
                  <a:gd name="T3" fmla="*/ 8 h 102"/>
                  <a:gd name="T4" fmla="*/ 8 w 268"/>
                  <a:gd name="T5" fmla="*/ 12 h 102"/>
                  <a:gd name="T6" fmla="*/ 0 w 268"/>
                  <a:gd name="T7" fmla="*/ 24 h 102"/>
                  <a:gd name="T8" fmla="*/ 16 w 268"/>
                  <a:gd name="T9" fmla="*/ 30 h 102"/>
                  <a:gd name="T10" fmla="*/ 66 w 268"/>
                  <a:gd name="T11" fmla="*/ 28 h 102"/>
                  <a:gd name="T12" fmla="*/ 90 w 268"/>
                  <a:gd name="T13" fmla="*/ 38 h 102"/>
                  <a:gd name="T14" fmla="*/ 106 w 268"/>
                  <a:gd name="T15" fmla="*/ 62 h 102"/>
                  <a:gd name="T16" fmla="*/ 110 w 268"/>
                  <a:gd name="T17" fmla="*/ 68 h 102"/>
                  <a:gd name="T18" fmla="*/ 98 w 268"/>
                  <a:gd name="T19" fmla="*/ 74 h 102"/>
                  <a:gd name="T20" fmla="*/ 94 w 268"/>
                  <a:gd name="T21" fmla="*/ 86 h 102"/>
                  <a:gd name="T22" fmla="*/ 104 w 268"/>
                  <a:gd name="T23" fmla="*/ 102 h 102"/>
                  <a:gd name="T24" fmla="*/ 120 w 268"/>
                  <a:gd name="T25" fmla="*/ 76 h 102"/>
                  <a:gd name="T26" fmla="*/ 144 w 268"/>
                  <a:gd name="T27" fmla="*/ 62 h 102"/>
                  <a:gd name="T28" fmla="*/ 148 w 268"/>
                  <a:gd name="T29" fmla="*/ 90 h 102"/>
                  <a:gd name="T30" fmla="*/ 204 w 268"/>
                  <a:gd name="T31" fmla="*/ 86 h 102"/>
                  <a:gd name="T32" fmla="*/ 246 w 268"/>
                  <a:gd name="T33" fmla="*/ 92 h 102"/>
                  <a:gd name="T34" fmla="*/ 262 w 268"/>
                  <a:gd name="T35" fmla="*/ 98 h 102"/>
                  <a:gd name="T36" fmla="*/ 256 w 268"/>
                  <a:gd name="T37" fmla="*/ 72 h 102"/>
                  <a:gd name="T38" fmla="*/ 236 w 268"/>
                  <a:gd name="T39" fmla="*/ 84 h 102"/>
                  <a:gd name="T40" fmla="*/ 220 w 268"/>
                  <a:gd name="T41" fmla="*/ 66 h 102"/>
                  <a:gd name="T42" fmla="*/ 210 w 268"/>
                  <a:gd name="T43" fmla="*/ 54 h 102"/>
                  <a:gd name="T44" fmla="*/ 192 w 268"/>
                  <a:gd name="T45" fmla="*/ 48 h 102"/>
                  <a:gd name="T46" fmla="*/ 178 w 268"/>
                  <a:gd name="T47" fmla="*/ 50 h 102"/>
                  <a:gd name="T48" fmla="*/ 170 w 268"/>
                  <a:gd name="T49" fmla="*/ 54 h 102"/>
                  <a:gd name="T50" fmla="*/ 154 w 268"/>
                  <a:gd name="T51" fmla="*/ 60 h 102"/>
                  <a:gd name="T52" fmla="*/ 142 w 268"/>
                  <a:gd name="T53" fmla="*/ 40 h 102"/>
                  <a:gd name="T54" fmla="*/ 124 w 268"/>
                  <a:gd name="T55" fmla="*/ 34 h 102"/>
                  <a:gd name="T56" fmla="*/ 100 w 268"/>
                  <a:gd name="T57" fmla="*/ 22 h 102"/>
                  <a:gd name="T58" fmla="*/ 48 w 268"/>
                  <a:gd name="T59" fmla="*/ 0 h 102"/>
                  <a:gd name="T60" fmla="*/ 18 w 268"/>
                  <a:gd name="T61" fmla="*/ 2 h 102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268"/>
                  <a:gd name="T94" fmla="*/ 0 h 102"/>
                  <a:gd name="T95" fmla="*/ 268 w 268"/>
                  <a:gd name="T96" fmla="*/ 102 h 102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268" h="102">
                    <a:moveTo>
                      <a:pt x="18" y="2"/>
                    </a:moveTo>
                    <a:cubicBezTo>
                      <a:pt x="17" y="4"/>
                      <a:pt x="16" y="6"/>
                      <a:pt x="14" y="8"/>
                    </a:cubicBezTo>
                    <a:cubicBezTo>
                      <a:pt x="12" y="10"/>
                      <a:pt x="10" y="10"/>
                      <a:pt x="8" y="12"/>
                    </a:cubicBezTo>
                    <a:cubicBezTo>
                      <a:pt x="5" y="16"/>
                      <a:pt x="0" y="24"/>
                      <a:pt x="0" y="24"/>
                    </a:cubicBezTo>
                    <a:cubicBezTo>
                      <a:pt x="3" y="34"/>
                      <a:pt x="7" y="32"/>
                      <a:pt x="16" y="30"/>
                    </a:cubicBezTo>
                    <a:cubicBezTo>
                      <a:pt x="31" y="20"/>
                      <a:pt x="49" y="26"/>
                      <a:pt x="66" y="28"/>
                    </a:cubicBezTo>
                    <a:cubicBezTo>
                      <a:pt x="74" y="36"/>
                      <a:pt x="78" y="36"/>
                      <a:pt x="90" y="38"/>
                    </a:cubicBezTo>
                    <a:cubicBezTo>
                      <a:pt x="93" y="47"/>
                      <a:pt x="101" y="54"/>
                      <a:pt x="106" y="62"/>
                    </a:cubicBezTo>
                    <a:cubicBezTo>
                      <a:pt x="107" y="64"/>
                      <a:pt x="110" y="68"/>
                      <a:pt x="110" y="68"/>
                    </a:cubicBezTo>
                    <a:cubicBezTo>
                      <a:pt x="106" y="70"/>
                      <a:pt x="101" y="70"/>
                      <a:pt x="98" y="74"/>
                    </a:cubicBezTo>
                    <a:cubicBezTo>
                      <a:pt x="96" y="77"/>
                      <a:pt x="94" y="86"/>
                      <a:pt x="94" y="86"/>
                    </a:cubicBezTo>
                    <a:cubicBezTo>
                      <a:pt x="99" y="100"/>
                      <a:pt x="94" y="96"/>
                      <a:pt x="104" y="102"/>
                    </a:cubicBezTo>
                    <a:cubicBezTo>
                      <a:pt x="126" y="98"/>
                      <a:pt x="109" y="93"/>
                      <a:pt x="120" y="76"/>
                    </a:cubicBezTo>
                    <a:cubicBezTo>
                      <a:pt x="123" y="56"/>
                      <a:pt x="124" y="60"/>
                      <a:pt x="144" y="62"/>
                    </a:cubicBezTo>
                    <a:cubicBezTo>
                      <a:pt x="146" y="71"/>
                      <a:pt x="139" y="87"/>
                      <a:pt x="148" y="90"/>
                    </a:cubicBezTo>
                    <a:cubicBezTo>
                      <a:pt x="166" y="95"/>
                      <a:pt x="204" y="86"/>
                      <a:pt x="204" y="86"/>
                    </a:cubicBezTo>
                    <a:cubicBezTo>
                      <a:pt x="218" y="88"/>
                      <a:pt x="232" y="90"/>
                      <a:pt x="246" y="92"/>
                    </a:cubicBezTo>
                    <a:cubicBezTo>
                      <a:pt x="251" y="100"/>
                      <a:pt x="253" y="101"/>
                      <a:pt x="262" y="98"/>
                    </a:cubicBezTo>
                    <a:cubicBezTo>
                      <a:pt x="265" y="88"/>
                      <a:pt x="268" y="76"/>
                      <a:pt x="256" y="72"/>
                    </a:cubicBezTo>
                    <a:cubicBezTo>
                      <a:pt x="239" y="75"/>
                      <a:pt x="248" y="76"/>
                      <a:pt x="236" y="84"/>
                    </a:cubicBezTo>
                    <a:cubicBezTo>
                      <a:pt x="226" y="81"/>
                      <a:pt x="229" y="72"/>
                      <a:pt x="220" y="66"/>
                    </a:cubicBezTo>
                    <a:cubicBezTo>
                      <a:pt x="218" y="62"/>
                      <a:pt x="214" y="56"/>
                      <a:pt x="210" y="54"/>
                    </a:cubicBezTo>
                    <a:cubicBezTo>
                      <a:pt x="204" y="51"/>
                      <a:pt x="192" y="48"/>
                      <a:pt x="192" y="48"/>
                    </a:cubicBezTo>
                    <a:cubicBezTo>
                      <a:pt x="187" y="49"/>
                      <a:pt x="182" y="48"/>
                      <a:pt x="178" y="50"/>
                    </a:cubicBezTo>
                    <a:cubicBezTo>
                      <a:pt x="167" y="55"/>
                      <a:pt x="186" y="59"/>
                      <a:pt x="170" y="54"/>
                    </a:cubicBezTo>
                    <a:cubicBezTo>
                      <a:pt x="161" y="57"/>
                      <a:pt x="163" y="63"/>
                      <a:pt x="154" y="60"/>
                    </a:cubicBezTo>
                    <a:cubicBezTo>
                      <a:pt x="151" y="57"/>
                      <a:pt x="142" y="40"/>
                      <a:pt x="142" y="40"/>
                    </a:cubicBezTo>
                    <a:cubicBezTo>
                      <a:pt x="142" y="40"/>
                      <a:pt x="127" y="35"/>
                      <a:pt x="124" y="34"/>
                    </a:cubicBezTo>
                    <a:cubicBezTo>
                      <a:pt x="116" y="31"/>
                      <a:pt x="100" y="22"/>
                      <a:pt x="100" y="22"/>
                    </a:cubicBezTo>
                    <a:cubicBezTo>
                      <a:pt x="87" y="2"/>
                      <a:pt x="70" y="2"/>
                      <a:pt x="48" y="0"/>
                    </a:cubicBezTo>
                    <a:cubicBezTo>
                      <a:pt x="38" y="1"/>
                      <a:pt x="18" y="2"/>
                      <a:pt x="18" y="2"/>
                    </a:cubicBezTo>
                    <a:close/>
                  </a:path>
                </a:pathLst>
              </a:custGeom>
              <a:solidFill>
                <a:srgbClr val="C0C0C0"/>
              </a:solidFill>
              <a:ln w="31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28" name="Oval 78"/>
              <p:cNvSpPr>
                <a:spLocks noChangeArrowheads="1"/>
              </p:cNvSpPr>
              <p:nvPr/>
            </p:nvSpPr>
            <p:spPr bwMode="auto">
              <a:xfrm>
                <a:off x="2318" y="2537"/>
                <a:ext cx="23" cy="24"/>
              </a:xfrm>
              <a:prstGeom prst="ellipse">
                <a:avLst/>
              </a:prstGeom>
              <a:solidFill>
                <a:srgbClr val="C0C0C0"/>
              </a:solidFill>
              <a:ln w="317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47108" name="Group 79"/>
            <p:cNvGrpSpPr>
              <a:grpSpLocks/>
            </p:cNvGrpSpPr>
            <p:nvPr/>
          </p:nvGrpSpPr>
          <p:grpSpPr bwMode="auto">
            <a:xfrm>
              <a:off x="2868613" y="2589213"/>
              <a:ext cx="1304925" cy="993775"/>
              <a:chOff x="126" y="98"/>
              <a:chExt cx="5458" cy="4151"/>
            </a:xfrm>
          </p:grpSpPr>
          <p:sp>
            <p:nvSpPr>
              <p:cNvPr id="47111" name="Freeform 80"/>
              <p:cNvSpPr>
                <a:spLocks noChangeArrowheads="1"/>
              </p:cNvSpPr>
              <p:nvPr/>
            </p:nvSpPr>
            <p:spPr bwMode="auto">
              <a:xfrm>
                <a:off x="125" y="99"/>
                <a:ext cx="5458" cy="3921"/>
              </a:xfrm>
              <a:custGeom>
                <a:avLst/>
                <a:gdLst>
                  <a:gd name="T0" fmla="*/ 7145 w 822"/>
                  <a:gd name="T1" fmla="*/ 6100 h 592"/>
                  <a:gd name="T2" fmla="*/ 5292 w 822"/>
                  <a:gd name="T3" fmla="*/ 6537 h 592"/>
                  <a:gd name="T4" fmla="*/ 3745 w 822"/>
                  <a:gd name="T5" fmla="*/ 8683 h 592"/>
                  <a:gd name="T6" fmla="*/ 2643 w 822"/>
                  <a:gd name="T7" fmla="*/ 11054 h 592"/>
                  <a:gd name="T8" fmla="*/ 531 w 822"/>
                  <a:gd name="T9" fmla="*/ 11842 h 592"/>
                  <a:gd name="T10" fmla="*/ 179 w 822"/>
                  <a:gd name="T11" fmla="*/ 13293 h 592"/>
                  <a:gd name="T12" fmla="*/ 618 w 822"/>
                  <a:gd name="T13" fmla="*/ 14386 h 592"/>
                  <a:gd name="T14" fmla="*/ 2424 w 822"/>
                  <a:gd name="T15" fmla="*/ 15790 h 592"/>
                  <a:gd name="T16" fmla="*/ 3001 w 822"/>
                  <a:gd name="T17" fmla="*/ 17678 h 592"/>
                  <a:gd name="T18" fmla="*/ 3001 w 822"/>
                  <a:gd name="T19" fmla="*/ 18863 h 592"/>
                  <a:gd name="T20" fmla="*/ 5378 w 822"/>
                  <a:gd name="T21" fmla="*/ 19737 h 592"/>
                  <a:gd name="T22" fmla="*/ 6434 w 822"/>
                  <a:gd name="T23" fmla="*/ 20314 h 592"/>
                  <a:gd name="T24" fmla="*/ 8552 w 822"/>
                  <a:gd name="T25" fmla="*/ 20923 h 592"/>
                  <a:gd name="T26" fmla="*/ 11773 w 822"/>
                  <a:gd name="T27" fmla="*/ 20440 h 592"/>
                  <a:gd name="T28" fmla="*/ 13180 w 822"/>
                  <a:gd name="T29" fmla="*/ 20049 h 592"/>
                  <a:gd name="T30" fmla="*/ 13844 w 822"/>
                  <a:gd name="T31" fmla="*/ 20665 h 592"/>
                  <a:gd name="T32" fmla="*/ 14767 w 822"/>
                  <a:gd name="T33" fmla="*/ 22195 h 592"/>
                  <a:gd name="T34" fmla="*/ 14681 w 822"/>
                  <a:gd name="T35" fmla="*/ 23380 h 592"/>
                  <a:gd name="T36" fmla="*/ 15079 w 822"/>
                  <a:gd name="T37" fmla="*/ 24301 h 592"/>
                  <a:gd name="T38" fmla="*/ 16487 w 822"/>
                  <a:gd name="T39" fmla="*/ 25354 h 592"/>
                  <a:gd name="T40" fmla="*/ 17018 w 822"/>
                  <a:gd name="T41" fmla="*/ 24433 h 592"/>
                  <a:gd name="T42" fmla="*/ 17855 w 822"/>
                  <a:gd name="T43" fmla="*/ 24301 h 592"/>
                  <a:gd name="T44" fmla="*/ 19043 w 822"/>
                  <a:gd name="T45" fmla="*/ 24261 h 592"/>
                  <a:gd name="T46" fmla="*/ 20278 w 822"/>
                  <a:gd name="T47" fmla="*/ 25182 h 592"/>
                  <a:gd name="T48" fmla="*/ 21473 w 822"/>
                  <a:gd name="T49" fmla="*/ 25970 h 592"/>
                  <a:gd name="T50" fmla="*/ 23452 w 822"/>
                  <a:gd name="T51" fmla="*/ 24480 h 592"/>
                  <a:gd name="T52" fmla="*/ 26719 w 822"/>
                  <a:gd name="T53" fmla="*/ 22764 h 592"/>
                  <a:gd name="T54" fmla="*/ 27954 w 822"/>
                  <a:gd name="T55" fmla="*/ 20704 h 592"/>
                  <a:gd name="T56" fmla="*/ 28346 w 822"/>
                  <a:gd name="T57" fmla="*/ 19393 h 592"/>
                  <a:gd name="T58" fmla="*/ 28173 w 822"/>
                  <a:gd name="T59" fmla="*/ 18559 h 592"/>
                  <a:gd name="T60" fmla="*/ 27071 w 822"/>
                  <a:gd name="T61" fmla="*/ 16187 h 592"/>
                  <a:gd name="T62" fmla="*/ 27954 w 822"/>
                  <a:gd name="T63" fmla="*/ 14697 h 592"/>
                  <a:gd name="T64" fmla="*/ 27908 w 822"/>
                  <a:gd name="T65" fmla="*/ 13863 h 592"/>
                  <a:gd name="T66" fmla="*/ 25969 w 822"/>
                  <a:gd name="T67" fmla="*/ 13379 h 592"/>
                  <a:gd name="T68" fmla="*/ 27376 w 822"/>
                  <a:gd name="T69" fmla="*/ 11975 h 592"/>
                  <a:gd name="T70" fmla="*/ 28087 w 822"/>
                  <a:gd name="T71" fmla="*/ 12988 h 592"/>
                  <a:gd name="T72" fmla="*/ 30464 w 822"/>
                  <a:gd name="T73" fmla="*/ 11710 h 592"/>
                  <a:gd name="T74" fmla="*/ 32363 w 822"/>
                  <a:gd name="T75" fmla="*/ 10922 h 592"/>
                  <a:gd name="T76" fmla="*/ 33372 w 822"/>
                  <a:gd name="T77" fmla="*/ 9869 h 592"/>
                  <a:gd name="T78" fmla="*/ 34169 w 822"/>
                  <a:gd name="T79" fmla="*/ 8027 h 592"/>
                  <a:gd name="T80" fmla="*/ 35935 w 822"/>
                  <a:gd name="T81" fmla="*/ 6007 h 592"/>
                  <a:gd name="T82" fmla="*/ 33638 w 822"/>
                  <a:gd name="T83" fmla="*/ 4782 h 592"/>
                  <a:gd name="T84" fmla="*/ 32051 w 822"/>
                  <a:gd name="T85" fmla="*/ 3683 h 592"/>
                  <a:gd name="T86" fmla="*/ 30729 w 822"/>
                  <a:gd name="T87" fmla="*/ 523 h 592"/>
                  <a:gd name="T88" fmla="*/ 27775 w 822"/>
                  <a:gd name="T89" fmla="*/ 484 h 592"/>
                  <a:gd name="T90" fmla="*/ 26719 w 822"/>
                  <a:gd name="T91" fmla="*/ 3206 h 592"/>
                  <a:gd name="T92" fmla="*/ 24913 w 822"/>
                  <a:gd name="T93" fmla="*/ 5087 h 592"/>
                  <a:gd name="T94" fmla="*/ 26672 w 822"/>
                  <a:gd name="T95" fmla="*/ 5656 h 592"/>
                  <a:gd name="T96" fmla="*/ 25398 w 822"/>
                  <a:gd name="T97" fmla="*/ 6928 h 592"/>
                  <a:gd name="T98" fmla="*/ 22748 w 822"/>
                  <a:gd name="T99" fmla="*/ 7855 h 592"/>
                  <a:gd name="T100" fmla="*/ 21122 w 822"/>
                  <a:gd name="T101" fmla="*/ 10001 h 592"/>
                  <a:gd name="T102" fmla="*/ 16314 w 822"/>
                  <a:gd name="T103" fmla="*/ 9915 h 592"/>
                  <a:gd name="T104" fmla="*/ 10491 w 822"/>
                  <a:gd name="T105" fmla="*/ 7809 h 592"/>
                  <a:gd name="T106" fmla="*/ 9787 w 822"/>
                  <a:gd name="T107" fmla="*/ 5438 h 592"/>
                  <a:gd name="T108" fmla="*/ 10318 w 822"/>
                  <a:gd name="T109" fmla="*/ 6709 h 59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822"/>
                  <a:gd name="T166" fmla="*/ 0 h 592"/>
                  <a:gd name="T167" fmla="*/ 822 w 822"/>
                  <a:gd name="T168" fmla="*/ 592 h 592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822" h="592">
                    <a:moveTo>
                      <a:pt x="177" y="96"/>
                    </a:moveTo>
                    <a:cubicBezTo>
                      <a:pt x="175" y="99"/>
                      <a:pt x="172" y="99"/>
                      <a:pt x="171" y="102"/>
                    </a:cubicBezTo>
                    <a:cubicBezTo>
                      <a:pt x="171" y="105"/>
                      <a:pt x="171" y="107"/>
                      <a:pt x="170" y="109"/>
                    </a:cubicBezTo>
                    <a:cubicBezTo>
                      <a:pt x="170" y="110"/>
                      <a:pt x="168" y="110"/>
                      <a:pt x="167" y="111"/>
                    </a:cubicBezTo>
                    <a:cubicBezTo>
                      <a:pt x="163" y="111"/>
                      <a:pt x="162" y="112"/>
                      <a:pt x="158" y="112"/>
                    </a:cubicBezTo>
                    <a:cubicBezTo>
                      <a:pt x="155" y="122"/>
                      <a:pt x="160" y="129"/>
                      <a:pt x="162" y="139"/>
                    </a:cubicBezTo>
                    <a:cubicBezTo>
                      <a:pt x="161" y="139"/>
                      <a:pt x="151" y="144"/>
                      <a:pt x="150" y="144"/>
                    </a:cubicBezTo>
                    <a:cubicBezTo>
                      <a:pt x="147" y="144"/>
                      <a:pt x="145" y="140"/>
                      <a:pt x="145" y="140"/>
                    </a:cubicBezTo>
                    <a:cubicBezTo>
                      <a:pt x="139" y="141"/>
                      <a:pt x="141" y="141"/>
                      <a:pt x="135" y="140"/>
                    </a:cubicBezTo>
                    <a:cubicBezTo>
                      <a:pt x="133" y="139"/>
                      <a:pt x="128" y="137"/>
                      <a:pt x="128" y="137"/>
                    </a:cubicBezTo>
                    <a:cubicBezTo>
                      <a:pt x="122" y="139"/>
                      <a:pt x="126" y="142"/>
                      <a:pt x="125" y="144"/>
                    </a:cubicBezTo>
                    <a:lnTo>
                      <a:pt x="120" y="149"/>
                    </a:lnTo>
                    <a:lnTo>
                      <a:pt x="116" y="161"/>
                    </a:lnTo>
                    <a:lnTo>
                      <a:pt x="114" y="172"/>
                    </a:lnTo>
                    <a:cubicBezTo>
                      <a:pt x="126" y="183"/>
                      <a:pt x="108" y="175"/>
                      <a:pt x="85" y="182"/>
                    </a:cubicBezTo>
                    <a:cubicBezTo>
                      <a:pt x="84" y="182"/>
                      <a:pt x="83" y="186"/>
                      <a:pt x="82" y="187"/>
                    </a:cubicBezTo>
                    <a:cubicBezTo>
                      <a:pt x="85" y="191"/>
                      <a:pt x="84" y="188"/>
                      <a:pt x="87" y="190"/>
                    </a:cubicBezTo>
                    <a:cubicBezTo>
                      <a:pt x="86" y="194"/>
                      <a:pt x="85" y="194"/>
                      <a:pt x="85" y="198"/>
                    </a:cubicBezTo>
                    <a:cubicBezTo>
                      <a:pt x="85" y="200"/>
                      <a:pt x="90" y="207"/>
                      <a:pt x="90" y="208"/>
                    </a:cubicBezTo>
                    <a:cubicBezTo>
                      <a:pt x="91" y="226"/>
                      <a:pt x="90" y="221"/>
                      <a:pt x="82" y="226"/>
                    </a:cubicBezTo>
                    <a:cubicBezTo>
                      <a:pt x="82" y="228"/>
                      <a:pt x="85" y="230"/>
                      <a:pt x="85" y="231"/>
                    </a:cubicBezTo>
                    <a:cubicBezTo>
                      <a:pt x="85" y="235"/>
                      <a:pt x="83" y="237"/>
                      <a:pt x="82" y="241"/>
                    </a:cubicBezTo>
                    <a:cubicBezTo>
                      <a:pt x="81" y="244"/>
                      <a:pt x="78" y="244"/>
                      <a:pt x="74" y="246"/>
                    </a:cubicBezTo>
                    <a:cubicBezTo>
                      <a:pt x="70" y="248"/>
                      <a:pt x="63" y="249"/>
                      <a:pt x="60" y="252"/>
                    </a:cubicBezTo>
                    <a:cubicBezTo>
                      <a:pt x="56" y="253"/>
                      <a:pt x="59" y="258"/>
                      <a:pt x="56" y="259"/>
                    </a:cubicBezTo>
                    <a:cubicBezTo>
                      <a:pt x="52" y="260"/>
                      <a:pt x="41" y="257"/>
                      <a:pt x="38" y="258"/>
                    </a:cubicBezTo>
                    <a:cubicBezTo>
                      <a:pt x="33" y="259"/>
                      <a:pt x="35" y="265"/>
                      <a:pt x="33" y="267"/>
                    </a:cubicBezTo>
                    <a:cubicBezTo>
                      <a:pt x="32" y="269"/>
                      <a:pt x="29" y="272"/>
                      <a:pt x="27" y="272"/>
                    </a:cubicBezTo>
                    <a:cubicBezTo>
                      <a:pt x="26" y="272"/>
                      <a:pt x="27" y="269"/>
                      <a:pt x="24" y="269"/>
                    </a:cubicBezTo>
                    <a:cubicBezTo>
                      <a:pt x="19" y="270"/>
                      <a:pt x="17" y="268"/>
                      <a:pt x="12" y="270"/>
                    </a:cubicBezTo>
                    <a:cubicBezTo>
                      <a:pt x="11" y="270"/>
                      <a:pt x="11" y="273"/>
                      <a:pt x="10" y="273"/>
                    </a:cubicBezTo>
                    <a:cubicBezTo>
                      <a:pt x="9" y="274"/>
                      <a:pt x="7" y="274"/>
                      <a:pt x="5" y="275"/>
                    </a:cubicBezTo>
                    <a:cubicBezTo>
                      <a:pt x="4" y="279"/>
                      <a:pt x="2" y="282"/>
                      <a:pt x="0" y="287"/>
                    </a:cubicBezTo>
                    <a:cubicBezTo>
                      <a:pt x="0" y="290"/>
                      <a:pt x="3" y="289"/>
                      <a:pt x="4" y="292"/>
                    </a:cubicBezTo>
                    <a:cubicBezTo>
                      <a:pt x="5" y="294"/>
                      <a:pt x="3" y="297"/>
                      <a:pt x="4" y="299"/>
                    </a:cubicBezTo>
                    <a:cubicBezTo>
                      <a:pt x="4" y="301"/>
                      <a:pt x="3" y="302"/>
                      <a:pt x="4" y="303"/>
                    </a:cubicBezTo>
                    <a:cubicBezTo>
                      <a:pt x="4" y="304"/>
                      <a:pt x="5" y="304"/>
                      <a:pt x="6" y="304"/>
                    </a:cubicBezTo>
                    <a:cubicBezTo>
                      <a:pt x="7" y="305"/>
                      <a:pt x="8" y="301"/>
                      <a:pt x="10" y="302"/>
                    </a:cubicBezTo>
                    <a:cubicBezTo>
                      <a:pt x="13" y="303"/>
                      <a:pt x="17" y="307"/>
                      <a:pt x="18" y="310"/>
                    </a:cubicBezTo>
                    <a:cubicBezTo>
                      <a:pt x="18" y="312"/>
                      <a:pt x="21" y="315"/>
                      <a:pt x="20" y="318"/>
                    </a:cubicBezTo>
                    <a:cubicBezTo>
                      <a:pt x="19" y="319"/>
                      <a:pt x="20" y="322"/>
                      <a:pt x="20" y="323"/>
                    </a:cubicBezTo>
                    <a:cubicBezTo>
                      <a:pt x="20" y="324"/>
                      <a:pt x="13" y="326"/>
                      <a:pt x="14" y="328"/>
                    </a:cubicBezTo>
                    <a:cubicBezTo>
                      <a:pt x="15" y="329"/>
                      <a:pt x="22" y="329"/>
                      <a:pt x="24" y="329"/>
                    </a:cubicBezTo>
                    <a:cubicBezTo>
                      <a:pt x="27" y="330"/>
                      <a:pt x="28" y="331"/>
                      <a:pt x="29" y="333"/>
                    </a:cubicBezTo>
                    <a:cubicBezTo>
                      <a:pt x="31" y="346"/>
                      <a:pt x="25" y="333"/>
                      <a:pt x="32" y="344"/>
                    </a:cubicBezTo>
                    <a:cubicBezTo>
                      <a:pt x="34" y="349"/>
                      <a:pt x="36" y="348"/>
                      <a:pt x="39" y="350"/>
                    </a:cubicBezTo>
                    <a:lnTo>
                      <a:pt x="48" y="350"/>
                    </a:lnTo>
                    <a:lnTo>
                      <a:pt x="55" y="360"/>
                    </a:lnTo>
                    <a:lnTo>
                      <a:pt x="55" y="367"/>
                    </a:lnTo>
                    <a:cubicBezTo>
                      <a:pt x="56" y="372"/>
                      <a:pt x="55" y="373"/>
                      <a:pt x="58" y="377"/>
                    </a:cubicBezTo>
                    <a:cubicBezTo>
                      <a:pt x="59" y="379"/>
                      <a:pt x="61" y="379"/>
                      <a:pt x="61" y="379"/>
                    </a:cubicBezTo>
                    <a:cubicBezTo>
                      <a:pt x="62" y="381"/>
                      <a:pt x="60" y="384"/>
                      <a:pt x="61" y="386"/>
                    </a:cubicBezTo>
                    <a:cubicBezTo>
                      <a:pt x="61" y="389"/>
                      <a:pt x="66" y="393"/>
                      <a:pt x="67" y="395"/>
                    </a:cubicBezTo>
                    <a:cubicBezTo>
                      <a:pt x="68" y="398"/>
                      <a:pt x="70" y="401"/>
                      <a:pt x="68" y="403"/>
                    </a:cubicBezTo>
                    <a:cubicBezTo>
                      <a:pt x="66" y="411"/>
                      <a:pt x="65" y="405"/>
                      <a:pt x="59" y="406"/>
                    </a:cubicBezTo>
                    <a:cubicBezTo>
                      <a:pt x="57" y="406"/>
                      <a:pt x="60" y="411"/>
                      <a:pt x="59" y="412"/>
                    </a:cubicBezTo>
                    <a:cubicBezTo>
                      <a:pt x="59" y="413"/>
                      <a:pt x="62" y="410"/>
                      <a:pt x="62" y="411"/>
                    </a:cubicBezTo>
                    <a:cubicBezTo>
                      <a:pt x="63" y="413"/>
                      <a:pt x="64" y="414"/>
                      <a:pt x="65" y="415"/>
                    </a:cubicBezTo>
                    <a:cubicBezTo>
                      <a:pt x="65" y="416"/>
                      <a:pt x="60" y="422"/>
                      <a:pt x="60" y="423"/>
                    </a:cubicBezTo>
                    <a:cubicBezTo>
                      <a:pt x="62" y="426"/>
                      <a:pt x="66" y="430"/>
                      <a:pt x="68" y="430"/>
                    </a:cubicBezTo>
                    <a:lnTo>
                      <a:pt x="71" y="427"/>
                    </a:lnTo>
                    <a:cubicBezTo>
                      <a:pt x="72" y="426"/>
                      <a:pt x="69" y="425"/>
                      <a:pt x="75" y="428"/>
                    </a:cubicBezTo>
                    <a:cubicBezTo>
                      <a:pt x="78" y="430"/>
                      <a:pt x="85" y="437"/>
                      <a:pt x="90" y="440"/>
                    </a:cubicBezTo>
                    <a:cubicBezTo>
                      <a:pt x="94" y="442"/>
                      <a:pt x="99" y="441"/>
                      <a:pt x="102" y="441"/>
                    </a:cubicBezTo>
                    <a:cubicBezTo>
                      <a:pt x="105" y="442"/>
                      <a:pt x="105" y="439"/>
                      <a:pt x="108" y="440"/>
                    </a:cubicBezTo>
                    <a:cubicBezTo>
                      <a:pt x="111" y="441"/>
                      <a:pt x="118" y="447"/>
                      <a:pt x="122" y="450"/>
                    </a:cubicBezTo>
                    <a:cubicBezTo>
                      <a:pt x="126" y="454"/>
                      <a:pt x="126" y="458"/>
                      <a:pt x="127" y="459"/>
                    </a:cubicBezTo>
                    <a:cubicBezTo>
                      <a:pt x="129" y="461"/>
                      <a:pt x="130" y="460"/>
                      <a:pt x="131" y="460"/>
                    </a:cubicBezTo>
                    <a:cubicBezTo>
                      <a:pt x="132" y="460"/>
                      <a:pt x="132" y="457"/>
                      <a:pt x="133" y="456"/>
                    </a:cubicBezTo>
                    <a:cubicBezTo>
                      <a:pt x="134" y="456"/>
                      <a:pt x="136" y="455"/>
                      <a:pt x="138" y="456"/>
                    </a:cubicBezTo>
                    <a:cubicBezTo>
                      <a:pt x="140" y="457"/>
                      <a:pt x="141" y="460"/>
                      <a:pt x="142" y="461"/>
                    </a:cubicBezTo>
                    <a:cubicBezTo>
                      <a:pt x="144" y="462"/>
                      <a:pt x="145" y="463"/>
                      <a:pt x="146" y="463"/>
                    </a:cubicBezTo>
                    <a:cubicBezTo>
                      <a:pt x="147" y="463"/>
                      <a:pt x="149" y="459"/>
                      <a:pt x="150" y="461"/>
                    </a:cubicBezTo>
                    <a:cubicBezTo>
                      <a:pt x="152" y="463"/>
                      <a:pt x="151" y="470"/>
                      <a:pt x="154" y="472"/>
                    </a:cubicBezTo>
                    <a:cubicBezTo>
                      <a:pt x="155" y="474"/>
                      <a:pt x="163" y="470"/>
                      <a:pt x="165" y="470"/>
                    </a:cubicBezTo>
                    <a:cubicBezTo>
                      <a:pt x="168" y="471"/>
                      <a:pt x="169" y="474"/>
                      <a:pt x="171" y="475"/>
                    </a:cubicBezTo>
                    <a:cubicBezTo>
                      <a:pt x="172" y="475"/>
                      <a:pt x="176" y="478"/>
                      <a:pt x="177" y="479"/>
                    </a:cubicBezTo>
                    <a:cubicBezTo>
                      <a:pt x="186" y="480"/>
                      <a:pt x="186" y="479"/>
                      <a:pt x="194" y="477"/>
                    </a:cubicBezTo>
                    <a:cubicBezTo>
                      <a:pt x="200" y="478"/>
                      <a:pt x="197" y="482"/>
                      <a:pt x="202" y="483"/>
                    </a:cubicBezTo>
                    <a:cubicBezTo>
                      <a:pt x="206" y="484"/>
                      <a:pt x="205" y="475"/>
                      <a:pt x="212" y="475"/>
                    </a:cubicBezTo>
                    <a:cubicBezTo>
                      <a:pt x="219" y="474"/>
                      <a:pt x="237" y="481"/>
                      <a:pt x="243" y="481"/>
                    </a:cubicBezTo>
                    <a:cubicBezTo>
                      <a:pt x="249" y="482"/>
                      <a:pt x="246" y="479"/>
                      <a:pt x="247" y="478"/>
                    </a:cubicBezTo>
                    <a:cubicBezTo>
                      <a:pt x="248" y="477"/>
                      <a:pt x="250" y="477"/>
                      <a:pt x="253" y="475"/>
                    </a:cubicBezTo>
                    <a:cubicBezTo>
                      <a:pt x="256" y="473"/>
                      <a:pt x="263" y="468"/>
                      <a:pt x="267" y="466"/>
                    </a:cubicBezTo>
                    <a:cubicBezTo>
                      <a:pt x="269" y="465"/>
                      <a:pt x="272" y="463"/>
                      <a:pt x="272" y="463"/>
                    </a:cubicBezTo>
                    <a:cubicBezTo>
                      <a:pt x="274" y="462"/>
                      <a:pt x="277" y="457"/>
                      <a:pt x="278" y="456"/>
                    </a:cubicBezTo>
                    <a:cubicBezTo>
                      <a:pt x="281" y="455"/>
                      <a:pt x="285" y="457"/>
                      <a:pt x="287" y="457"/>
                    </a:cubicBezTo>
                    <a:cubicBezTo>
                      <a:pt x="290" y="456"/>
                      <a:pt x="291" y="458"/>
                      <a:pt x="291" y="458"/>
                    </a:cubicBezTo>
                    <a:cubicBezTo>
                      <a:pt x="292" y="458"/>
                      <a:pt x="294" y="452"/>
                      <a:pt x="295" y="454"/>
                    </a:cubicBezTo>
                    <a:cubicBezTo>
                      <a:pt x="297" y="454"/>
                      <a:pt x="299" y="456"/>
                      <a:pt x="299" y="457"/>
                    </a:cubicBezTo>
                    <a:cubicBezTo>
                      <a:pt x="299" y="458"/>
                      <a:pt x="297" y="458"/>
                      <a:pt x="298" y="459"/>
                    </a:cubicBezTo>
                    <a:cubicBezTo>
                      <a:pt x="298" y="460"/>
                      <a:pt x="301" y="461"/>
                      <a:pt x="301" y="462"/>
                    </a:cubicBezTo>
                    <a:cubicBezTo>
                      <a:pt x="301" y="463"/>
                      <a:pt x="299" y="465"/>
                      <a:pt x="299" y="466"/>
                    </a:cubicBezTo>
                    <a:cubicBezTo>
                      <a:pt x="298" y="468"/>
                      <a:pt x="299" y="469"/>
                      <a:pt x="300" y="470"/>
                    </a:cubicBezTo>
                    <a:cubicBezTo>
                      <a:pt x="301" y="471"/>
                      <a:pt x="303" y="471"/>
                      <a:pt x="304" y="471"/>
                    </a:cubicBezTo>
                    <a:cubicBezTo>
                      <a:pt x="306" y="471"/>
                      <a:pt x="311" y="471"/>
                      <a:pt x="314" y="471"/>
                    </a:cubicBezTo>
                    <a:cubicBezTo>
                      <a:pt x="318" y="471"/>
                      <a:pt x="321" y="471"/>
                      <a:pt x="323" y="472"/>
                    </a:cubicBezTo>
                    <a:cubicBezTo>
                      <a:pt x="325" y="473"/>
                      <a:pt x="325" y="476"/>
                      <a:pt x="325" y="478"/>
                    </a:cubicBezTo>
                    <a:cubicBezTo>
                      <a:pt x="325" y="480"/>
                      <a:pt x="324" y="482"/>
                      <a:pt x="324" y="483"/>
                    </a:cubicBezTo>
                    <a:cubicBezTo>
                      <a:pt x="325" y="485"/>
                      <a:pt x="325" y="485"/>
                      <a:pt x="326" y="485"/>
                    </a:cubicBezTo>
                    <a:cubicBezTo>
                      <a:pt x="327" y="486"/>
                      <a:pt x="328" y="482"/>
                      <a:pt x="329" y="486"/>
                    </a:cubicBezTo>
                    <a:lnTo>
                      <a:pt x="335" y="506"/>
                    </a:lnTo>
                    <a:cubicBezTo>
                      <a:pt x="330" y="514"/>
                      <a:pt x="321" y="518"/>
                      <a:pt x="317" y="527"/>
                    </a:cubicBezTo>
                    <a:cubicBezTo>
                      <a:pt x="318" y="526"/>
                      <a:pt x="320" y="529"/>
                      <a:pt x="321" y="530"/>
                    </a:cubicBezTo>
                    <a:cubicBezTo>
                      <a:pt x="322" y="531"/>
                      <a:pt x="320" y="533"/>
                      <a:pt x="321" y="534"/>
                    </a:cubicBezTo>
                    <a:cubicBezTo>
                      <a:pt x="320" y="535"/>
                      <a:pt x="318" y="535"/>
                      <a:pt x="318" y="536"/>
                    </a:cubicBezTo>
                    <a:cubicBezTo>
                      <a:pt x="318" y="537"/>
                      <a:pt x="319" y="539"/>
                      <a:pt x="321" y="539"/>
                    </a:cubicBezTo>
                    <a:cubicBezTo>
                      <a:pt x="322" y="538"/>
                      <a:pt x="332" y="533"/>
                      <a:pt x="333" y="533"/>
                    </a:cubicBezTo>
                    <a:cubicBezTo>
                      <a:pt x="334" y="532"/>
                      <a:pt x="335" y="532"/>
                      <a:pt x="337" y="533"/>
                    </a:cubicBezTo>
                    <a:cubicBezTo>
                      <a:pt x="338" y="533"/>
                      <a:pt x="335" y="537"/>
                      <a:pt x="335" y="538"/>
                    </a:cubicBezTo>
                    <a:cubicBezTo>
                      <a:pt x="336" y="540"/>
                      <a:pt x="336" y="544"/>
                      <a:pt x="337" y="545"/>
                    </a:cubicBezTo>
                    <a:cubicBezTo>
                      <a:pt x="338" y="549"/>
                      <a:pt x="338" y="549"/>
                      <a:pt x="342" y="550"/>
                    </a:cubicBezTo>
                    <a:cubicBezTo>
                      <a:pt x="342" y="552"/>
                      <a:pt x="344" y="549"/>
                      <a:pt x="344" y="552"/>
                    </a:cubicBezTo>
                    <a:cubicBezTo>
                      <a:pt x="344" y="552"/>
                      <a:pt x="342" y="552"/>
                      <a:pt x="342" y="554"/>
                    </a:cubicBezTo>
                    <a:cubicBezTo>
                      <a:pt x="342" y="556"/>
                      <a:pt x="341" y="563"/>
                      <a:pt x="342" y="564"/>
                    </a:cubicBezTo>
                    <a:cubicBezTo>
                      <a:pt x="343" y="566"/>
                      <a:pt x="346" y="563"/>
                      <a:pt x="348" y="565"/>
                    </a:cubicBezTo>
                    <a:cubicBezTo>
                      <a:pt x="350" y="566"/>
                      <a:pt x="350" y="573"/>
                      <a:pt x="353" y="574"/>
                    </a:cubicBezTo>
                    <a:cubicBezTo>
                      <a:pt x="355" y="576"/>
                      <a:pt x="361" y="573"/>
                      <a:pt x="363" y="573"/>
                    </a:cubicBezTo>
                    <a:cubicBezTo>
                      <a:pt x="366" y="574"/>
                      <a:pt x="365" y="575"/>
                      <a:pt x="367" y="576"/>
                    </a:cubicBezTo>
                    <a:cubicBezTo>
                      <a:pt x="369" y="577"/>
                      <a:pt x="371" y="578"/>
                      <a:pt x="374" y="578"/>
                    </a:cubicBezTo>
                    <a:cubicBezTo>
                      <a:pt x="375" y="579"/>
                      <a:pt x="377" y="579"/>
                      <a:pt x="377" y="579"/>
                    </a:cubicBezTo>
                    <a:cubicBezTo>
                      <a:pt x="374" y="575"/>
                      <a:pt x="375" y="578"/>
                      <a:pt x="375" y="574"/>
                    </a:cubicBezTo>
                    <a:cubicBezTo>
                      <a:pt x="375" y="572"/>
                      <a:pt x="371" y="572"/>
                      <a:pt x="373" y="570"/>
                    </a:cubicBezTo>
                    <a:cubicBezTo>
                      <a:pt x="373" y="568"/>
                      <a:pt x="373" y="564"/>
                      <a:pt x="375" y="563"/>
                    </a:cubicBezTo>
                    <a:cubicBezTo>
                      <a:pt x="376" y="562"/>
                      <a:pt x="380" y="563"/>
                      <a:pt x="382" y="562"/>
                    </a:cubicBezTo>
                    <a:cubicBezTo>
                      <a:pt x="383" y="561"/>
                      <a:pt x="383" y="556"/>
                      <a:pt x="386" y="557"/>
                    </a:cubicBezTo>
                    <a:cubicBezTo>
                      <a:pt x="389" y="558"/>
                      <a:pt x="394" y="560"/>
                      <a:pt x="394" y="560"/>
                    </a:cubicBezTo>
                    <a:cubicBezTo>
                      <a:pt x="395" y="560"/>
                      <a:pt x="396" y="557"/>
                      <a:pt x="397" y="557"/>
                    </a:cubicBezTo>
                    <a:cubicBezTo>
                      <a:pt x="398" y="557"/>
                      <a:pt x="399" y="556"/>
                      <a:pt x="400" y="557"/>
                    </a:cubicBezTo>
                    <a:cubicBezTo>
                      <a:pt x="401" y="557"/>
                      <a:pt x="402" y="561"/>
                      <a:pt x="403" y="562"/>
                    </a:cubicBezTo>
                    <a:cubicBezTo>
                      <a:pt x="404" y="561"/>
                      <a:pt x="403" y="559"/>
                      <a:pt x="404" y="558"/>
                    </a:cubicBezTo>
                    <a:cubicBezTo>
                      <a:pt x="405" y="557"/>
                      <a:pt x="404" y="554"/>
                      <a:pt x="405" y="554"/>
                    </a:cubicBezTo>
                    <a:cubicBezTo>
                      <a:pt x="407" y="554"/>
                      <a:pt x="412" y="556"/>
                      <a:pt x="414" y="556"/>
                    </a:cubicBezTo>
                    <a:cubicBezTo>
                      <a:pt x="416" y="556"/>
                      <a:pt x="413" y="552"/>
                      <a:pt x="415" y="551"/>
                    </a:cubicBezTo>
                    <a:cubicBezTo>
                      <a:pt x="416" y="549"/>
                      <a:pt x="421" y="548"/>
                      <a:pt x="422" y="547"/>
                    </a:cubicBezTo>
                    <a:cubicBezTo>
                      <a:pt x="424" y="547"/>
                      <a:pt x="425" y="548"/>
                      <a:pt x="426" y="549"/>
                    </a:cubicBezTo>
                    <a:cubicBezTo>
                      <a:pt x="427" y="549"/>
                      <a:pt x="428" y="552"/>
                      <a:pt x="429" y="553"/>
                    </a:cubicBezTo>
                    <a:cubicBezTo>
                      <a:pt x="430" y="553"/>
                      <a:pt x="430" y="553"/>
                      <a:pt x="432" y="553"/>
                    </a:cubicBezTo>
                    <a:cubicBezTo>
                      <a:pt x="433" y="554"/>
                      <a:pt x="436" y="553"/>
                      <a:pt x="437" y="554"/>
                    </a:cubicBezTo>
                    <a:cubicBezTo>
                      <a:pt x="442" y="558"/>
                      <a:pt x="439" y="560"/>
                      <a:pt x="441" y="560"/>
                    </a:cubicBezTo>
                    <a:cubicBezTo>
                      <a:pt x="442" y="564"/>
                      <a:pt x="440" y="568"/>
                      <a:pt x="443" y="570"/>
                    </a:cubicBezTo>
                    <a:cubicBezTo>
                      <a:pt x="447" y="573"/>
                      <a:pt x="447" y="573"/>
                      <a:pt x="451" y="574"/>
                    </a:cubicBezTo>
                    <a:cubicBezTo>
                      <a:pt x="453" y="574"/>
                      <a:pt x="451" y="575"/>
                      <a:pt x="455" y="575"/>
                    </a:cubicBezTo>
                    <a:cubicBezTo>
                      <a:pt x="456" y="575"/>
                      <a:pt x="459" y="574"/>
                      <a:pt x="460" y="574"/>
                    </a:cubicBezTo>
                    <a:cubicBezTo>
                      <a:pt x="461" y="574"/>
                      <a:pt x="461" y="575"/>
                      <a:pt x="462" y="575"/>
                    </a:cubicBezTo>
                    <a:cubicBezTo>
                      <a:pt x="463" y="575"/>
                      <a:pt x="464" y="573"/>
                      <a:pt x="466" y="573"/>
                    </a:cubicBezTo>
                    <a:cubicBezTo>
                      <a:pt x="468" y="573"/>
                      <a:pt x="474" y="574"/>
                      <a:pt x="476" y="575"/>
                    </a:cubicBezTo>
                    <a:cubicBezTo>
                      <a:pt x="477" y="576"/>
                      <a:pt x="478" y="577"/>
                      <a:pt x="479" y="578"/>
                    </a:cubicBezTo>
                    <a:cubicBezTo>
                      <a:pt x="480" y="582"/>
                      <a:pt x="478" y="587"/>
                      <a:pt x="479" y="590"/>
                    </a:cubicBezTo>
                    <a:cubicBezTo>
                      <a:pt x="480" y="592"/>
                      <a:pt x="486" y="591"/>
                      <a:pt x="487" y="592"/>
                    </a:cubicBezTo>
                    <a:cubicBezTo>
                      <a:pt x="498" y="589"/>
                      <a:pt x="487" y="587"/>
                      <a:pt x="490" y="580"/>
                    </a:cubicBezTo>
                    <a:cubicBezTo>
                      <a:pt x="492" y="578"/>
                      <a:pt x="497" y="579"/>
                      <a:pt x="500" y="579"/>
                    </a:cubicBezTo>
                    <a:cubicBezTo>
                      <a:pt x="502" y="579"/>
                      <a:pt x="500" y="583"/>
                      <a:pt x="505" y="582"/>
                    </a:cubicBezTo>
                    <a:cubicBezTo>
                      <a:pt x="509" y="571"/>
                      <a:pt x="515" y="575"/>
                      <a:pt x="528" y="574"/>
                    </a:cubicBezTo>
                    <a:cubicBezTo>
                      <a:pt x="532" y="571"/>
                      <a:pt x="532" y="567"/>
                      <a:pt x="532" y="565"/>
                    </a:cubicBezTo>
                    <a:cubicBezTo>
                      <a:pt x="533" y="562"/>
                      <a:pt x="531" y="559"/>
                      <a:pt x="532" y="558"/>
                    </a:cubicBezTo>
                    <a:cubicBezTo>
                      <a:pt x="532" y="557"/>
                      <a:pt x="534" y="557"/>
                      <a:pt x="535" y="557"/>
                    </a:cubicBezTo>
                    <a:cubicBezTo>
                      <a:pt x="567" y="554"/>
                      <a:pt x="555" y="560"/>
                      <a:pt x="567" y="554"/>
                    </a:cubicBezTo>
                    <a:cubicBezTo>
                      <a:pt x="577" y="551"/>
                      <a:pt x="589" y="541"/>
                      <a:pt x="594" y="536"/>
                    </a:cubicBezTo>
                    <a:cubicBezTo>
                      <a:pt x="598" y="531"/>
                      <a:pt x="592" y="528"/>
                      <a:pt x="594" y="525"/>
                    </a:cubicBezTo>
                    <a:cubicBezTo>
                      <a:pt x="598" y="524"/>
                      <a:pt x="602" y="525"/>
                      <a:pt x="605" y="523"/>
                    </a:cubicBezTo>
                    <a:cubicBezTo>
                      <a:pt x="606" y="522"/>
                      <a:pt x="605" y="520"/>
                      <a:pt x="606" y="519"/>
                    </a:cubicBezTo>
                    <a:cubicBezTo>
                      <a:pt x="607" y="518"/>
                      <a:pt x="609" y="519"/>
                      <a:pt x="610" y="518"/>
                    </a:cubicBezTo>
                    <a:cubicBezTo>
                      <a:pt x="615" y="510"/>
                      <a:pt x="611" y="502"/>
                      <a:pt x="615" y="496"/>
                    </a:cubicBezTo>
                    <a:cubicBezTo>
                      <a:pt x="616" y="494"/>
                      <a:pt x="620" y="496"/>
                      <a:pt x="623" y="495"/>
                    </a:cubicBezTo>
                    <a:cubicBezTo>
                      <a:pt x="625" y="491"/>
                      <a:pt x="624" y="486"/>
                      <a:pt x="626" y="482"/>
                    </a:cubicBezTo>
                    <a:cubicBezTo>
                      <a:pt x="627" y="479"/>
                      <a:pt x="630" y="478"/>
                      <a:pt x="632" y="477"/>
                    </a:cubicBezTo>
                    <a:cubicBezTo>
                      <a:pt x="633" y="475"/>
                      <a:pt x="633" y="472"/>
                      <a:pt x="634" y="472"/>
                    </a:cubicBezTo>
                    <a:cubicBezTo>
                      <a:pt x="635" y="471"/>
                      <a:pt x="638" y="477"/>
                      <a:pt x="639" y="475"/>
                    </a:cubicBezTo>
                    <a:cubicBezTo>
                      <a:pt x="648" y="469"/>
                      <a:pt x="637" y="469"/>
                      <a:pt x="641" y="458"/>
                    </a:cubicBezTo>
                    <a:cubicBezTo>
                      <a:pt x="642" y="455"/>
                      <a:pt x="641" y="463"/>
                      <a:pt x="645" y="456"/>
                    </a:cubicBezTo>
                    <a:cubicBezTo>
                      <a:pt x="645" y="451"/>
                      <a:pt x="643" y="452"/>
                      <a:pt x="640" y="448"/>
                    </a:cubicBezTo>
                    <a:cubicBezTo>
                      <a:pt x="649" y="445"/>
                      <a:pt x="647" y="448"/>
                      <a:pt x="649" y="442"/>
                    </a:cubicBezTo>
                    <a:cubicBezTo>
                      <a:pt x="649" y="441"/>
                      <a:pt x="647" y="442"/>
                      <a:pt x="643" y="442"/>
                    </a:cubicBezTo>
                    <a:cubicBezTo>
                      <a:pt x="641" y="441"/>
                      <a:pt x="640" y="439"/>
                      <a:pt x="638" y="439"/>
                    </a:cubicBezTo>
                    <a:cubicBezTo>
                      <a:pt x="636" y="438"/>
                      <a:pt x="632" y="440"/>
                      <a:pt x="630" y="440"/>
                    </a:cubicBezTo>
                    <a:cubicBezTo>
                      <a:pt x="628" y="440"/>
                      <a:pt x="626" y="440"/>
                      <a:pt x="627" y="439"/>
                    </a:cubicBezTo>
                    <a:cubicBezTo>
                      <a:pt x="625" y="437"/>
                      <a:pt x="634" y="434"/>
                      <a:pt x="636" y="433"/>
                    </a:cubicBezTo>
                    <a:cubicBezTo>
                      <a:pt x="639" y="432"/>
                      <a:pt x="642" y="434"/>
                      <a:pt x="642" y="433"/>
                    </a:cubicBezTo>
                    <a:cubicBezTo>
                      <a:pt x="644" y="427"/>
                      <a:pt x="645" y="425"/>
                      <a:pt x="639" y="423"/>
                    </a:cubicBezTo>
                    <a:cubicBezTo>
                      <a:pt x="638" y="422"/>
                      <a:pt x="637" y="420"/>
                      <a:pt x="635" y="419"/>
                    </a:cubicBezTo>
                    <a:cubicBezTo>
                      <a:pt x="632" y="417"/>
                      <a:pt x="620" y="416"/>
                      <a:pt x="627" y="412"/>
                    </a:cubicBezTo>
                    <a:cubicBezTo>
                      <a:pt x="632" y="413"/>
                      <a:pt x="637" y="416"/>
                      <a:pt x="641" y="413"/>
                    </a:cubicBezTo>
                    <a:cubicBezTo>
                      <a:pt x="644" y="413"/>
                      <a:pt x="648" y="418"/>
                      <a:pt x="646" y="415"/>
                    </a:cubicBezTo>
                    <a:cubicBezTo>
                      <a:pt x="644" y="412"/>
                      <a:pt x="636" y="403"/>
                      <a:pt x="630" y="395"/>
                    </a:cubicBezTo>
                    <a:cubicBezTo>
                      <a:pt x="627" y="383"/>
                      <a:pt x="624" y="376"/>
                      <a:pt x="614" y="369"/>
                    </a:cubicBezTo>
                    <a:cubicBezTo>
                      <a:pt x="611" y="365"/>
                      <a:pt x="608" y="361"/>
                      <a:pt x="613" y="356"/>
                    </a:cubicBezTo>
                    <a:cubicBezTo>
                      <a:pt x="615" y="354"/>
                      <a:pt x="617" y="352"/>
                      <a:pt x="617" y="352"/>
                    </a:cubicBezTo>
                    <a:cubicBezTo>
                      <a:pt x="619" y="351"/>
                      <a:pt x="623" y="349"/>
                      <a:pt x="624" y="348"/>
                    </a:cubicBezTo>
                    <a:cubicBezTo>
                      <a:pt x="625" y="346"/>
                      <a:pt x="623" y="342"/>
                      <a:pt x="623" y="341"/>
                    </a:cubicBezTo>
                    <a:cubicBezTo>
                      <a:pt x="625" y="339"/>
                      <a:pt x="625" y="343"/>
                      <a:pt x="627" y="342"/>
                    </a:cubicBezTo>
                    <a:cubicBezTo>
                      <a:pt x="629" y="341"/>
                      <a:pt x="632" y="337"/>
                      <a:pt x="634" y="335"/>
                    </a:cubicBezTo>
                    <a:cubicBezTo>
                      <a:pt x="637" y="333"/>
                      <a:pt x="636" y="333"/>
                      <a:pt x="639" y="332"/>
                    </a:cubicBezTo>
                    <a:cubicBezTo>
                      <a:pt x="643" y="331"/>
                      <a:pt x="651" y="331"/>
                      <a:pt x="653" y="329"/>
                    </a:cubicBezTo>
                    <a:cubicBezTo>
                      <a:pt x="656" y="327"/>
                      <a:pt x="656" y="324"/>
                      <a:pt x="655" y="322"/>
                    </a:cubicBezTo>
                    <a:cubicBezTo>
                      <a:pt x="654" y="321"/>
                      <a:pt x="650" y="321"/>
                      <a:pt x="648" y="321"/>
                    </a:cubicBezTo>
                    <a:cubicBezTo>
                      <a:pt x="646" y="321"/>
                      <a:pt x="645" y="322"/>
                      <a:pt x="642" y="322"/>
                    </a:cubicBezTo>
                    <a:cubicBezTo>
                      <a:pt x="640" y="321"/>
                      <a:pt x="637" y="316"/>
                      <a:pt x="633" y="316"/>
                    </a:cubicBezTo>
                    <a:cubicBezTo>
                      <a:pt x="629" y="315"/>
                      <a:pt x="625" y="318"/>
                      <a:pt x="622" y="320"/>
                    </a:cubicBezTo>
                    <a:cubicBezTo>
                      <a:pt x="619" y="323"/>
                      <a:pt x="620" y="329"/>
                      <a:pt x="617" y="330"/>
                    </a:cubicBezTo>
                    <a:cubicBezTo>
                      <a:pt x="613" y="329"/>
                      <a:pt x="610" y="327"/>
                      <a:pt x="606" y="325"/>
                    </a:cubicBezTo>
                    <a:cubicBezTo>
                      <a:pt x="605" y="323"/>
                      <a:pt x="602" y="314"/>
                      <a:pt x="600" y="313"/>
                    </a:cubicBezTo>
                    <a:cubicBezTo>
                      <a:pt x="597" y="311"/>
                      <a:pt x="593" y="316"/>
                      <a:pt x="593" y="316"/>
                    </a:cubicBezTo>
                    <a:cubicBezTo>
                      <a:pt x="591" y="312"/>
                      <a:pt x="591" y="309"/>
                      <a:pt x="589" y="305"/>
                    </a:cubicBezTo>
                    <a:cubicBezTo>
                      <a:pt x="588" y="302"/>
                      <a:pt x="590" y="298"/>
                      <a:pt x="590" y="298"/>
                    </a:cubicBezTo>
                    <a:cubicBezTo>
                      <a:pt x="591" y="296"/>
                      <a:pt x="591" y="291"/>
                      <a:pt x="593" y="290"/>
                    </a:cubicBezTo>
                    <a:cubicBezTo>
                      <a:pt x="595" y="289"/>
                      <a:pt x="601" y="291"/>
                      <a:pt x="603" y="291"/>
                    </a:cubicBezTo>
                    <a:cubicBezTo>
                      <a:pt x="605" y="290"/>
                      <a:pt x="603" y="290"/>
                      <a:pt x="605" y="288"/>
                    </a:cubicBezTo>
                    <a:cubicBezTo>
                      <a:pt x="609" y="285"/>
                      <a:pt x="612" y="282"/>
                      <a:pt x="615" y="278"/>
                    </a:cubicBezTo>
                    <a:cubicBezTo>
                      <a:pt x="617" y="275"/>
                      <a:pt x="617" y="276"/>
                      <a:pt x="621" y="273"/>
                    </a:cubicBezTo>
                    <a:cubicBezTo>
                      <a:pt x="624" y="271"/>
                      <a:pt x="634" y="266"/>
                      <a:pt x="636" y="264"/>
                    </a:cubicBezTo>
                    <a:cubicBezTo>
                      <a:pt x="639" y="262"/>
                      <a:pt x="635" y="261"/>
                      <a:pt x="636" y="261"/>
                    </a:cubicBezTo>
                    <a:cubicBezTo>
                      <a:pt x="638" y="262"/>
                      <a:pt x="647" y="263"/>
                      <a:pt x="647" y="266"/>
                    </a:cubicBezTo>
                    <a:cubicBezTo>
                      <a:pt x="650" y="273"/>
                      <a:pt x="645" y="276"/>
                      <a:pt x="641" y="282"/>
                    </a:cubicBezTo>
                    <a:cubicBezTo>
                      <a:pt x="640" y="286"/>
                      <a:pt x="643" y="288"/>
                      <a:pt x="642" y="290"/>
                    </a:cubicBezTo>
                    <a:cubicBezTo>
                      <a:pt x="642" y="293"/>
                      <a:pt x="637" y="295"/>
                      <a:pt x="637" y="296"/>
                    </a:cubicBezTo>
                    <a:cubicBezTo>
                      <a:pt x="638" y="298"/>
                      <a:pt x="643" y="297"/>
                      <a:pt x="645" y="296"/>
                    </a:cubicBezTo>
                    <a:cubicBezTo>
                      <a:pt x="647" y="296"/>
                      <a:pt x="651" y="288"/>
                      <a:pt x="651" y="288"/>
                    </a:cubicBezTo>
                    <a:cubicBezTo>
                      <a:pt x="652" y="285"/>
                      <a:pt x="653" y="287"/>
                      <a:pt x="655" y="284"/>
                    </a:cubicBezTo>
                    <a:cubicBezTo>
                      <a:pt x="655" y="283"/>
                      <a:pt x="664" y="282"/>
                      <a:pt x="665" y="282"/>
                    </a:cubicBezTo>
                    <a:cubicBezTo>
                      <a:pt x="667" y="280"/>
                      <a:pt x="671" y="280"/>
                      <a:pt x="674" y="279"/>
                    </a:cubicBezTo>
                    <a:cubicBezTo>
                      <a:pt x="678" y="277"/>
                      <a:pt x="691" y="267"/>
                      <a:pt x="691" y="267"/>
                    </a:cubicBezTo>
                    <a:cubicBezTo>
                      <a:pt x="696" y="264"/>
                      <a:pt x="695" y="263"/>
                      <a:pt x="699" y="259"/>
                    </a:cubicBezTo>
                    <a:cubicBezTo>
                      <a:pt x="702" y="252"/>
                      <a:pt x="699" y="258"/>
                      <a:pt x="704" y="253"/>
                    </a:cubicBezTo>
                    <a:cubicBezTo>
                      <a:pt x="708" y="249"/>
                      <a:pt x="708" y="246"/>
                      <a:pt x="714" y="244"/>
                    </a:cubicBezTo>
                    <a:cubicBezTo>
                      <a:pt x="715" y="243"/>
                      <a:pt x="716" y="241"/>
                      <a:pt x="717" y="241"/>
                    </a:cubicBezTo>
                    <a:cubicBezTo>
                      <a:pt x="720" y="241"/>
                      <a:pt x="721" y="246"/>
                      <a:pt x="722" y="248"/>
                    </a:cubicBezTo>
                    <a:cubicBezTo>
                      <a:pt x="728" y="248"/>
                      <a:pt x="729" y="250"/>
                      <a:pt x="734" y="249"/>
                    </a:cubicBezTo>
                    <a:cubicBezTo>
                      <a:pt x="735" y="248"/>
                      <a:pt x="736" y="245"/>
                      <a:pt x="736" y="243"/>
                    </a:cubicBezTo>
                    <a:cubicBezTo>
                      <a:pt x="737" y="242"/>
                      <a:pt x="740" y="242"/>
                      <a:pt x="741" y="242"/>
                    </a:cubicBezTo>
                    <a:cubicBezTo>
                      <a:pt x="744" y="242"/>
                      <a:pt x="744" y="235"/>
                      <a:pt x="747" y="235"/>
                    </a:cubicBezTo>
                    <a:cubicBezTo>
                      <a:pt x="748" y="234"/>
                      <a:pt x="752" y="239"/>
                      <a:pt x="752" y="237"/>
                    </a:cubicBezTo>
                    <a:cubicBezTo>
                      <a:pt x="753" y="235"/>
                      <a:pt x="752" y="232"/>
                      <a:pt x="753" y="230"/>
                    </a:cubicBezTo>
                    <a:cubicBezTo>
                      <a:pt x="754" y="229"/>
                      <a:pt x="756" y="225"/>
                      <a:pt x="757" y="225"/>
                    </a:cubicBezTo>
                    <a:cubicBezTo>
                      <a:pt x="758" y="224"/>
                      <a:pt x="759" y="230"/>
                      <a:pt x="762" y="229"/>
                    </a:cubicBezTo>
                    <a:cubicBezTo>
                      <a:pt x="766" y="223"/>
                      <a:pt x="766" y="221"/>
                      <a:pt x="773" y="220"/>
                    </a:cubicBezTo>
                    <a:cubicBezTo>
                      <a:pt x="771" y="213"/>
                      <a:pt x="775" y="208"/>
                      <a:pt x="773" y="201"/>
                    </a:cubicBezTo>
                    <a:cubicBezTo>
                      <a:pt x="772" y="199"/>
                      <a:pt x="770" y="194"/>
                      <a:pt x="770" y="194"/>
                    </a:cubicBezTo>
                    <a:cubicBezTo>
                      <a:pt x="771" y="191"/>
                      <a:pt x="770" y="187"/>
                      <a:pt x="771" y="184"/>
                    </a:cubicBezTo>
                    <a:cubicBezTo>
                      <a:pt x="772" y="183"/>
                      <a:pt x="774" y="183"/>
                      <a:pt x="775" y="183"/>
                    </a:cubicBezTo>
                    <a:cubicBezTo>
                      <a:pt x="777" y="183"/>
                      <a:pt x="780" y="178"/>
                      <a:pt x="783" y="178"/>
                    </a:cubicBezTo>
                    <a:cubicBezTo>
                      <a:pt x="787" y="178"/>
                      <a:pt x="794" y="182"/>
                      <a:pt x="797" y="181"/>
                    </a:cubicBezTo>
                    <a:cubicBezTo>
                      <a:pt x="800" y="180"/>
                      <a:pt x="798" y="179"/>
                      <a:pt x="799" y="173"/>
                    </a:cubicBezTo>
                    <a:cubicBezTo>
                      <a:pt x="802" y="168"/>
                      <a:pt x="809" y="156"/>
                      <a:pt x="811" y="151"/>
                    </a:cubicBezTo>
                    <a:cubicBezTo>
                      <a:pt x="812" y="149"/>
                      <a:pt x="808" y="145"/>
                      <a:pt x="810" y="144"/>
                    </a:cubicBezTo>
                    <a:cubicBezTo>
                      <a:pt x="811" y="144"/>
                      <a:pt x="815" y="137"/>
                      <a:pt x="815" y="137"/>
                    </a:cubicBezTo>
                    <a:cubicBezTo>
                      <a:pt x="817" y="134"/>
                      <a:pt x="819" y="133"/>
                      <a:pt x="820" y="130"/>
                    </a:cubicBezTo>
                    <a:cubicBezTo>
                      <a:pt x="820" y="127"/>
                      <a:pt x="822" y="118"/>
                      <a:pt x="817" y="118"/>
                    </a:cubicBezTo>
                    <a:cubicBezTo>
                      <a:pt x="812" y="117"/>
                      <a:pt x="797" y="125"/>
                      <a:pt x="791" y="126"/>
                    </a:cubicBezTo>
                    <a:cubicBezTo>
                      <a:pt x="784" y="128"/>
                      <a:pt x="782" y="127"/>
                      <a:pt x="779" y="127"/>
                    </a:cubicBezTo>
                    <a:cubicBezTo>
                      <a:pt x="777" y="126"/>
                      <a:pt x="770" y="128"/>
                      <a:pt x="768" y="126"/>
                    </a:cubicBezTo>
                    <a:cubicBezTo>
                      <a:pt x="766" y="123"/>
                      <a:pt x="764" y="113"/>
                      <a:pt x="763" y="109"/>
                    </a:cubicBezTo>
                    <a:cubicBezTo>
                      <a:pt x="762" y="105"/>
                      <a:pt x="762" y="104"/>
                      <a:pt x="761" y="102"/>
                    </a:cubicBezTo>
                    <a:cubicBezTo>
                      <a:pt x="759" y="100"/>
                      <a:pt x="758" y="102"/>
                      <a:pt x="756" y="100"/>
                    </a:cubicBezTo>
                    <a:cubicBezTo>
                      <a:pt x="754" y="98"/>
                      <a:pt x="752" y="93"/>
                      <a:pt x="749" y="91"/>
                    </a:cubicBezTo>
                    <a:cubicBezTo>
                      <a:pt x="745" y="89"/>
                      <a:pt x="740" y="88"/>
                      <a:pt x="736" y="88"/>
                    </a:cubicBezTo>
                    <a:cubicBezTo>
                      <a:pt x="735" y="85"/>
                      <a:pt x="730" y="90"/>
                      <a:pt x="728" y="88"/>
                    </a:cubicBezTo>
                    <a:cubicBezTo>
                      <a:pt x="727" y="87"/>
                      <a:pt x="727" y="85"/>
                      <a:pt x="727" y="84"/>
                    </a:cubicBezTo>
                    <a:cubicBezTo>
                      <a:pt x="727" y="84"/>
                      <a:pt x="721" y="75"/>
                      <a:pt x="720" y="73"/>
                    </a:cubicBezTo>
                    <a:cubicBezTo>
                      <a:pt x="716" y="68"/>
                      <a:pt x="716" y="62"/>
                      <a:pt x="714" y="56"/>
                    </a:cubicBezTo>
                    <a:cubicBezTo>
                      <a:pt x="711" y="52"/>
                      <a:pt x="709" y="47"/>
                      <a:pt x="708" y="42"/>
                    </a:cubicBezTo>
                    <a:cubicBezTo>
                      <a:pt x="707" y="39"/>
                      <a:pt x="707" y="35"/>
                      <a:pt x="706" y="32"/>
                    </a:cubicBezTo>
                    <a:cubicBezTo>
                      <a:pt x="701" y="16"/>
                      <a:pt x="705" y="33"/>
                      <a:pt x="705" y="25"/>
                    </a:cubicBezTo>
                    <a:cubicBezTo>
                      <a:pt x="703" y="23"/>
                      <a:pt x="699" y="14"/>
                      <a:pt x="697" y="12"/>
                    </a:cubicBezTo>
                    <a:cubicBezTo>
                      <a:pt x="696" y="11"/>
                      <a:pt x="691" y="11"/>
                      <a:pt x="689" y="10"/>
                    </a:cubicBezTo>
                    <a:cubicBezTo>
                      <a:pt x="687" y="8"/>
                      <a:pt x="685" y="8"/>
                      <a:pt x="682" y="7"/>
                    </a:cubicBezTo>
                    <a:cubicBezTo>
                      <a:pt x="678" y="6"/>
                      <a:pt x="673" y="2"/>
                      <a:pt x="668" y="2"/>
                    </a:cubicBezTo>
                    <a:cubicBezTo>
                      <a:pt x="661" y="0"/>
                      <a:pt x="654" y="3"/>
                      <a:pt x="649" y="5"/>
                    </a:cubicBezTo>
                    <a:cubicBezTo>
                      <a:pt x="643" y="6"/>
                      <a:pt x="636" y="9"/>
                      <a:pt x="633" y="11"/>
                    </a:cubicBezTo>
                    <a:cubicBezTo>
                      <a:pt x="626" y="12"/>
                      <a:pt x="631" y="9"/>
                      <a:pt x="630" y="11"/>
                    </a:cubicBezTo>
                    <a:cubicBezTo>
                      <a:pt x="628" y="12"/>
                      <a:pt x="624" y="17"/>
                      <a:pt x="623" y="19"/>
                    </a:cubicBezTo>
                    <a:cubicBezTo>
                      <a:pt x="621" y="26"/>
                      <a:pt x="622" y="20"/>
                      <a:pt x="626" y="24"/>
                    </a:cubicBezTo>
                    <a:cubicBezTo>
                      <a:pt x="627" y="25"/>
                      <a:pt x="631" y="26"/>
                      <a:pt x="631" y="27"/>
                    </a:cubicBezTo>
                    <a:cubicBezTo>
                      <a:pt x="628" y="38"/>
                      <a:pt x="629" y="44"/>
                      <a:pt x="617" y="47"/>
                    </a:cubicBezTo>
                    <a:cubicBezTo>
                      <a:pt x="614" y="56"/>
                      <a:pt x="616" y="46"/>
                      <a:pt x="613" y="65"/>
                    </a:cubicBezTo>
                    <a:cubicBezTo>
                      <a:pt x="612" y="70"/>
                      <a:pt x="608" y="69"/>
                      <a:pt x="606" y="73"/>
                    </a:cubicBezTo>
                    <a:cubicBezTo>
                      <a:pt x="604" y="79"/>
                      <a:pt x="606" y="81"/>
                      <a:pt x="600" y="82"/>
                    </a:cubicBezTo>
                    <a:cubicBezTo>
                      <a:pt x="598" y="83"/>
                      <a:pt x="598" y="89"/>
                      <a:pt x="594" y="89"/>
                    </a:cubicBezTo>
                    <a:cubicBezTo>
                      <a:pt x="591" y="89"/>
                      <a:pt x="583" y="82"/>
                      <a:pt x="580" y="83"/>
                    </a:cubicBezTo>
                    <a:cubicBezTo>
                      <a:pt x="575" y="87"/>
                      <a:pt x="575" y="97"/>
                      <a:pt x="574" y="101"/>
                    </a:cubicBezTo>
                    <a:cubicBezTo>
                      <a:pt x="572" y="105"/>
                      <a:pt x="572" y="105"/>
                      <a:pt x="570" y="108"/>
                    </a:cubicBezTo>
                    <a:cubicBezTo>
                      <a:pt x="568" y="113"/>
                      <a:pt x="567" y="113"/>
                      <a:pt x="565" y="116"/>
                    </a:cubicBezTo>
                    <a:cubicBezTo>
                      <a:pt x="564" y="119"/>
                      <a:pt x="562" y="125"/>
                      <a:pt x="563" y="127"/>
                    </a:cubicBezTo>
                    <a:cubicBezTo>
                      <a:pt x="563" y="128"/>
                      <a:pt x="569" y="128"/>
                      <a:pt x="570" y="129"/>
                    </a:cubicBezTo>
                    <a:cubicBezTo>
                      <a:pt x="572" y="129"/>
                      <a:pt x="577" y="125"/>
                      <a:pt x="579" y="126"/>
                    </a:cubicBezTo>
                    <a:cubicBezTo>
                      <a:pt x="583" y="125"/>
                      <a:pt x="584" y="126"/>
                      <a:pt x="588" y="125"/>
                    </a:cubicBezTo>
                    <a:cubicBezTo>
                      <a:pt x="590" y="125"/>
                      <a:pt x="597" y="124"/>
                      <a:pt x="597" y="124"/>
                    </a:cubicBezTo>
                    <a:cubicBezTo>
                      <a:pt x="601" y="124"/>
                      <a:pt x="601" y="128"/>
                      <a:pt x="605" y="129"/>
                    </a:cubicBezTo>
                    <a:cubicBezTo>
                      <a:pt x="608" y="130"/>
                      <a:pt x="612" y="134"/>
                      <a:pt x="612" y="134"/>
                    </a:cubicBezTo>
                    <a:cubicBezTo>
                      <a:pt x="616" y="139"/>
                      <a:pt x="620" y="143"/>
                      <a:pt x="614" y="150"/>
                    </a:cubicBezTo>
                    <a:cubicBezTo>
                      <a:pt x="612" y="152"/>
                      <a:pt x="606" y="152"/>
                      <a:pt x="604" y="151"/>
                    </a:cubicBezTo>
                    <a:cubicBezTo>
                      <a:pt x="602" y="150"/>
                      <a:pt x="595" y="149"/>
                      <a:pt x="595" y="149"/>
                    </a:cubicBezTo>
                    <a:cubicBezTo>
                      <a:pt x="588" y="150"/>
                      <a:pt x="590" y="153"/>
                      <a:pt x="585" y="158"/>
                    </a:cubicBezTo>
                    <a:cubicBezTo>
                      <a:pt x="581" y="160"/>
                      <a:pt x="579" y="156"/>
                      <a:pt x="576" y="158"/>
                    </a:cubicBezTo>
                    <a:cubicBezTo>
                      <a:pt x="573" y="159"/>
                      <a:pt x="573" y="163"/>
                      <a:pt x="570" y="167"/>
                    </a:cubicBezTo>
                    <a:cubicBezTo>
                      <a:pt x="567" y="170"/>
                      <a:pt x="561" y="176"/>
                      <a:pt x="557" y="178"/>
                    </a:cubicBezTo>
                    <a:cubicBezTo>
                      <a:pt x="555" y="180"/>
                      <a:pt x="553" y="174"/>
                      <a:pt x="550" y="176"/>
                    </a:cubicBezTo>
                    <a:cubicBezTo>
                      <a:pt x="547" y="177"/>
                      <a:pt x="541" y="185"/>
                      <a:pt x="538" y="187"/>
                    </a:cubicBezTo>
                    <a:cubicBezTo>
                      <a:pt x="524" y="182"/>
                      <a:pt x="542" y="192"/>
                      <a:pt x="528" y="186"/>
                    </a:cubicBezTo>
                    <a:cubicBezTo>
                      <a:pt x="522" y="183"/>
                      <a:pt x="522" y="180"/>
                      <a:pt x="516" y="179"/>
                    </a:cubicBezTo>
                    <a:cubicBezTo>
                      <a:pt x="513" y="180"/>
                      <a:pt x="509" y="178"/>
                      <a:pt x="506" y="181"/>
                    </a:cubicBezTo>
                    <a:cubicBezTo>
                      <a:pt x="504" y="183"/>
                      <a:pt x="505" y="186"/>
                      <a:pt x="505" y="189"/>
                    </a:cubicBezTo>
                    <a:cubicBezTo>
                      <a:pt x="506" y="192"/>
                      <a:pt x="510" y="197"/>
                      <a:pt x="511" y="200"/>
                    </a:cubicBezTo>
                    <a:cubicBezTo>
                      <a:pt x="511" y="204"/>
                      <a:pt x="512" y="206"/>
                      <a:pt x="509" y="209"/>
                    </a:cubicBezTo>
                    <a:cubicBezTo>
                      <a:pt x="500" y="213"/>
                      <a:pt x="496" y="220"/>
                      <a:pt x="492" y="223"/>
                    </a:cubicBezTo>
                    <a:cubicBezTo>
                      <a:pt x="491" y="225"/>
                      <a:pt x="481" y="228"/>
                      <a:pt x="479" y="228"/>
                    </a:cubicBezTo>
                    <a:cubicBezTo>
                      <a:pt x="467" y="232"/>
                      <a:pt x="472" y="228"/>
                      <a:pt x="458" y="229"/>
                    </a:cubicBezTo>
                    <a:cubicBezTo>
                      <a:pt x="446" y="231"/>
                      <a:pt x="441" y="236"/>
                      <a:pt x="430" y="239"/>
                    </a:cubicBezTo>
                    <a:cubicBezTo>
                      <a:pt x="423" y="241"/>
                      <a:pt x="428" y="240"/>
                      <a:pt x="420" y="243"/>
                    </a:cubicBezTo>
                    <a:cubicBezTo>
                      <a:pt x="418" y="244"/>
                      <a:pt x="409" y="240"/>
                      <a:pt x="409" y="240"/>
                    </a:cubicBezTo>
                    <a:cubicBezTo>
                      <a:pt x="398" y="238"/>
                      <a:pt x="403" y="239"/>
                      <a:pt x="393" y="236"/>
                    </a:cubicBezTo>
                    <a:cubicBezTo>
                      <a:pt x="386" y="234"/>
                      <a:pt x="380" y="227"/>
                      <a:pt x="370" y="226"/>
                    </a:cubicBezTo>
                    <a:cubicBezTo>
                      <a:pt x="356" y="226"/>
                      <a:pt x="343" y="226"/>
                      <a:pt x="329" y="225"/>
                    </a:cubicBezTo>
                    <a:cubicBezTo>
                      <a:pt x="322" y="223"/>
                      <a:pt x="314" y="221"/>
                      <a:pt x="306" y="219"/>
                    </a:cubicBezTo>
                    <a:cubicBezTo>
                      <a:pt x="304" y="219"/>
                      <a:pt x="299" y="217"/>
                      <a:pt x="299" y="217"/>
                    </a:cubicBezTo>
                    <a:cubicBezTo>
                      <a:pt x="293" y="210"/>
                      <a:pt x="297" y="210"/>
                      <a:pt x="293" y="201"/>
                    </a:cubicBezTo>
                    <a:cubicBezTo>
                      <a:pt x="292" y="199"/>
                      <a:pt x="279" y="191"/>
                      <a:pt x="279" y="190"/>
                    </a:cubicBezTo>
                    <a:cubicBezTo>
                      <a:pt x="264" y="176"/>
                      <a:pt x="263" y="179"/>
                      <a:pt x="238" y="178"/>
                    </a:cubicBezTo>
                    <a:cubicBezTo>
                      <a:pt x="236" y="177"/>
                      <a:pt x="235" y="176"/>
                      <a:pt x="234" y="176"/>
                    </a:cubicBezTo>
                    <a:cubicBezTo>
                      <a:pt x="233" y="175"/>
                      <a:pt x="231" y="176"/>
                      <a:pt x="230" y="175"/>
                    </a:cubicBezTo>
                    <a:cubicBezTo>
                      <a:pt x="229" y="170"/>
                      <a:pt x="233" y="169"/>
                      <a:pt x="235" y="167"/>
                    </a:cubicBezTo>
                    <a:cubicBezTo>
                      <a:pt x="240" y="160"/>
                      <a:pt x="235" y="158"/>
                      <a:pt x="233" y="152"/>
                    </a:cubicBezTo>
                    <a:cubicBezTo>
                      <a:pt x="232" y="142"/>
                      <a:pt x="234" y="136"/>
                      <a:pt x="227" y="131"/>
                    </a:cubicBezTo>
                    <a:cubicBezTo>
                      <a:pt x="225" y="129"/>
                      <a:pt x="223" y="127"/>
                      <a:pt x="222" y="124"/>
                    </a:cubicBezTo>
                    <a:cubicBezTo>
                      <a:pt x="222" y="123"/>
                      <a:pt x="222" y="121"/>
                      <a:pt x="221" y="120"/>
                    </a:cubicBezTo>
                    <a:cubicBezTo>
                      <a:pt x="216" y="116"/>
                      <a:pt x="208" y="118"/>
                      <a:pt x="202" y="118"/>
                    </a:cubicBezTo>
                    <a:cubicBezTo>
                      <a:pt x="196" y="114"/>
                      <a:pt x="195" y="111"/>
                      <a:pt x="193" y="105"/>
                    </a:cubicBezTo>
                    <a:cubicBezTo>
                      <a:pt x="193" y="103"/>
                      <a:pt x="193" y="101"/>
                      <a:pt x="192" y="100"/>
                    </a:cubicBezTo>
                    <a:cubicBezTo>
                      <a:pt x="190" y="98"/>
                      <a:pt x="188" y="98"/>
                      <a:pt x="185" y="97"/>
                    </a:cubicBezTo>
                    <a:cubicBezTo>
                      <a:pt x="182" y="95"/>
                      <a:pt x="180" y="98"/>
                      <a:pt x="234" y="153"/>
                    </a:cubicBezTo>
                    <a:cubicBezTo>
                      <a:pt x="234" y="153"/>
                      <a:pt x="177" y="96"/>
                      <a:pt x="177" y="96"/>
                    </a:cubicBezTo>
                    <a:close/>
                  </a:path>
                </a:pathLst>
              </a:custGeom>
              <a:solidFill>
                <a:srgbClr val="2A5682"/>
              </a:solidFill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12" name="Freeform 81"/>
              <p:cNvSpPr>
                <a:spLocks noChangeArrowheads="1"/>
              </p:cNvSpPr>
              <p:nvPr/>
            </p:nvSpPr>
            <p:spPr bwMode="auto">
              <a:xfrm>
                <a:off x="4229" y="3541"/>
                <a:ext cx="183" cy="339"/>
              </a:xfrm>
              <a:custGeom>
                <a:avLst/>
                <a:gdLst>
                  <a:gd name="T0" fmla="*/ 118 w 179"/>
                  <a:gd name="T1" fmla="*/ 10 h 341"/>
                  <a:gd name="T2" fmla="*/ 58 w 179"/>
                  <a:gd name="T3" fmla="*/ 74 h 341"/>
                  <a:gd name="T4" fmla="*/ 42 w 179"/>
                  <a:gd name="T5" fmla="*/ 108 h 341"/>
                  <a:gd name="T6" fmla="*/ 38 w 179"/>
                  <a:gd name="T7" fmla="*/ 136 h 341"/>
                  <a:gd name="T8" fmla="*/ 26 w 179"/>
                  <a:gd name="T9" fmla="*/ 140 h 341"/>
                  <a:gd name="T10" fmla="*/ 12 w 179"/>
                  <a:gd name="T11" fmla="*/ 208 h 341"/>
                  <a:gd name="T12" fmla="*/ 46 w 179"/>
                  <a:gd name="T13" fmla="*/ 282 h 341"/>
                  <a:gd name="T14" fmla="*/ 100 w 179"/>
                  <a:gd name="T15" fmla="*/ 330 h 341"/>
                  <a:gd name="T16" fmla="*/ 104 w 179"/>
                  <a:gd name="T17" fmla="*/ 266 h 341"/>
                  <a:gd name="T18" fmla="*/ 142 w 179"/>
                  <a:gd name="T19" fmla="*/ 228 h 341"/>
                  <a:gd name="T20" fmla="*/ 146 w 179"/>
                  <a:gd name="T21" fmla="*/ 172 h 341"/>
                  <a:gd name="T22" fmla="*/ 158 w 179"/>
                  <a:gd name="T23" fmla="*/ 164 h 341"/>
                  <a:gd name="T24" fmla="*/ 150 w 179"/>
                  <a:gd name="T25" fmla="*/ 116 h 341"/>
                  <a:gd name="T26" fmla="*/ 154 w 179"/>
                  <a:gd name="T27" fmla="*/ 96 h 341"/>
                  <a:gd name="T28" fmla="*/ 172 w 179"/>
                  <a:gd name="T29" fmla="*/ 74 h 341"/>
                  <a:gd name="T30" fmla="*/ 180 w 179"/>
                  <a:gd name="T31" fmla="*/ 14 h 341"/>
                  <a:gd name="T32" fmla="*/ 118 w 179"/>
                  <a:gd name="T33" fmla="*/ 10 h 34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79"/>
                  <a:gd name="T52" fmla="*/ 0 h 341"/>
                  <a:gd name="T53" fmla="*/ 179 w 179"/>
                  <a:gd name="T54" fmla="*/ 341 h 34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79" h="341">
                    <a:moveTo>
                      <a:pt x="112" y="10"/>
                    </a:moveTo>
                    <a:cubicBezTo>
                      <a:pt x="98" y="30"/>
                      <a:pt x="79" y="66"/>
                      <a:pt x="56" y="74"/>
                    </a:cubicBezTo>
                    <a:cubicBezTo>
                      <a:pt x="49" y="85"/>
                      <a:pt x="40" y="110"/>
                      <a:pt x="40" y="110"/>
                    </a:cubicBezTo>
                    <a:cubicBezTo>
                      <a:pt x="39" y="119"/>
                      <a:pt x="40" y="130"/>
                      <a:pt x="36" y="138"/>
                    </a:cubicBezTo>
                    <a:cubicBezTo>
                      <a:pt x="34" y="142"/>
                      <a:pt x="25" y="138"/>
                      <a:pt x="24" y="142"/>
                    </a:cubicBezTo>
                    <a:cubicBezTo>
                      <a:pt x="0" y="232"/>
                      <a:pt x="35" y="175"/>
                      <a:pt x="12" y="210"/>
                    </a:cubicBezTo>
                    <a:cubicBezTo>
                      <a:pt x="21" y="248"/>
                      <a:pt x="16" y="258"/>
                      <a:pt x="44" y="286"/>
                    </a:cubicBezTo>
                    <a:cubicBezTo>
                      <a:pt x="57" y="324"/>
                      <a:pt x="50" y="341"/>
                      <a:pt x="96" y="334"/>
                    </a:cubicBezTo>
                    <a:cubicBezTo>
                      <a:pt x="97" y="307"/>
                      <a:pt x="93" y="296"/>
                      <a:pt x="100" y="270"/>
                    </a:cubicBezTo>
                    <a:cubicBezTo>
                      <a:pt x="104" y="256"/>
                      <a:pt x="136" y="230"/>
                      <a:pt x="136" y="230"/>
                    </a:cubicBezTo>
                    <a:cubicBezTo>
                      <a:pt x="137" y="211"/>
                      <a:pt x="135" y="192"/>
                      <a:pt x="140" y="174"/>
                    </a:cubicBezTo>
                    <a:cubicBezTo>
                      <a:pt x="141" y="169"/>
                      <a:pt x="151" y="171"/>
                      <a:pt x="152" y="166"/>
                    </a:cubicBezTo>
                    <a:cubicBezTo>
                      <a:pt x="155" y="149"/>
                      <a:pt x="149" y="133"/>
                      <a:pt x="144" y="118"/>
                    </a:cubicBezTo>
                    <a:cubicBezTo>
                      <a:pt x="145" y="111"/>
                      <a:pt x="145" y="104"/>
                      <a:pt x="148" y="98"/>
                    </a:cubicBezTo>
                    <a:cubicBezTo>
                      <a:pt x="152" y="89"/>
                      <a:pt x="164" y="74"/>
                      <a:pt x="164" y="74"/>
                    </a:cubicBezTo>
                    <a:cubicBezTo>
                      <a:pt x="165" y="69"/>
                      <a:pt x="179" y="20"/>
                      <a:pt x="172" y="14"/>
                    </a:cubicBezTo>
                    <a:cubicBezTo>
                      <a:pt x="163" y="3"/>
                      <a:pt x="131" y="0"/>
                      <a:pt x="112" y="10"/>
                    </a:cubicBezTo>
                    <a:close/>
                  </a:path>
                </a:pathLst>
              </a:custGeom>
              <a:solidFill>
                <a:srgbClr val="2A5682"/>
              </a:solidFill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13" name="Freeform 82"/>
              <p:cNvSpPr>
                <a:spLocks noChangeArrowheads="1"/>
              </p:cNvSpPr>
              <p:nvPr/>
            </p:nvSpPr>
            <p:spPr bwMode="auto">
              <a:xfrm>
                <a:off x="3221" y="4042"/>
                <a:ext cx="210" cy="205"/>
              </a:xfrm>
              <a:custGeom>
                <a:avLst/>
                <a:gdLst>
                  <a:gd name="T0" fmla="*/ 44 w 210"/>
                  <a:gd name="T1" fmla="*/ 30 h 203"/>
                  <a:gd name="T2" fmla="*/ 40 w 210"/>
                  <a:gd name="T3" fmla="*/ 56 h 203"/>
                  <a:gd name="T4" fmla="*/ 4 w 210"/>
                  <a:gd name="T5" fmla="*/ 64 h 203"/>
                  <a:gd name="T6" fmla="*/ 8 w 210"/>
                  <a:gd name="T7" fmla="*/ 158 h 203"/>
                  <a:gd name="T8" fmla="*/ 28 w 210"/>
                  <a:gd name="T9" fmla="*/ 152 h 203"/>
                  <a:gd name="T10" fmla="*/ 40 w 210"/>
                  <a:gd name="T11" fmla="*/ 178 h 203"/>
                  <a:gd name="T12" fmla="*/ 68 w 210"/>
                  <a:gd name="T13" fmla="*/ 186 h 203"/>
                  <a:gd name="T14" fmla="*/ 108 w 210"/>
                  <a:gd name="T15" fmla="*/ 202 h 203"/>
                  <a:gd name="T16" fmla="*/ 112 w 210"/>
                  <a:gd name="T17" fmla="*/ 186 h 203"/>
                  <a:gd name="T18" fmla="*/ 128 w 210"/>
                  <a:gd name="T19" fmla="*/ 182 h 203"/>
                  <a:gd name="T20" fmla="*/ 132 w 210"/>
                  <a:gd name="T21" fmla="*/ 162 h 203"/>
                  <a:gd name="T22" fmla="*/ 156 w 210"/>
                  <a:gd name="T23" fmla="*/ 152 h 203"/>
                  <a:gd name="T24" fmla="*/ 156 w 210"/>
                  <a:gd name="T25" fmla="*/ 152 h 203"/>
                  <a:gd name="T26" fmla="*/ 192 w 210"/>
                  <a:gd name="T27" fmla="*/ 120 h 203"/>
                  <a:gd name="T28" fmla="*/ 196 w 210"/>
                  <a:gd name="T29" fmla="*/ 68 h 203"/>
                  <a:gd name="T30" fmla="*/ 208 w 210"/>
                  <a:gd name="T31" fmla="*/ 60 h 203"/>
                  <a:gd name="T32" fmla="*/ 204 w 210"/>
                  <a:gd name="T33" fmla="*/ 26 h 203"/>
                  <a:gd name="T34" fmla="*/ 184 w 210"/>
                  <a:gd name="T35" fmla="*/ 2 h 203"/>
                  <a:gd name="T36" fmla="*/ 124 w 210"/>
                  <a:gd name="T37" fmla="*/ 6 h 203"/>
                  <a:gd name="T38" fmla="*/ 44 w 210"/>
                  <a:gd name="T39" fmla="*/ 30 h 20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10"/>
                  <a:gd name="T61" fmla="*/ 0 h 203"/>
                  <a:gd name="T62" fmla="*/ 210 w 210"/>
                  <a:gd name="T63" fmla="*/ 203 h 20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10" h="203">
                    <a:moveTo>
                      <a:pt x="44" y="30"/>
                    </a:moveTo>
                    <a:cubicBezTo>
                      <a:pt x="37" y="35"/>
                      <a:pt x="45" y="48"/>
                      <a:pt x="40" y="54"/>
                    </a:cubicBezTo>
                    <a:cubicBezTo>
                      <a:pt x="32" y="63"/>
                      <a:pt x="16" y="59"/>
                      <a:pt x="4" y="62"/>
                    </a:cubicBezTo>
                    <a:cubicBezTo>
                      <a:pt x="5" y="93"/>
                      <a:pt x="0" y="124"/>
                      <a:pt x="8" y="154"/>
                    </a:cubicBezTo>
                    <a:cubicBezTo>
                      <a:pt x="10" y="161"/>
                      <a:pt x="21" y="148"/>
                      <a:pt x="28" y="150"/>
                    </a:cubicBezTo>
                    <a:cubicBezTo>
                      <a:pt x="41" y="154"/>
                      <a:pt x="32" y="168"/>
                      <a:pt x="40" y="174"/>
                    </a:cubicBezTo>
                    <a:cubicBezTo>
                      <a:pt x="48" y="180"/>
                      <a:pt x="59" y="179"/>
                      <a:pt x="68" y="182"/>
                    </a:cubicBezTo>
                    <a:cubicBezTo>
                      <a:pt x="81" y="202"/>
                      <a:pt x="84" y="203"/>
                      <a:pt x="108" y="198"/>
                    </a:cubicBezTo>
                    <a:cubicBezTo>
                      <a:pt x="109" y="193"/>
                      <a:pt x="108" y="186"/>
                      <a:pt x="112" y="182"/>
                    </a:cubicBezTo>
                    <a:cubicBezTo>
                      <a:pt x="116" y="178"/>
                      <a:pt x="124" y="182"/>
                      <a:pt x="128" y="178"/>
                    </a:cubicBezTo>
                    <a:cubicBezTo>
                      <a:pt x="132" y="173"/>
                      <a:pt x="127" y="163"/>
                      <a:pt x="132" y="158"/>
                    </a:cubicBezTo>
                    <a:cubicBezTo>
                      <a:pt x="138" y="152"/>
                      <a:pt x="148" y="153"/>
                      <a:pt x="156" y="150"/>
                    </a:cubicBezTo>
                    <a:cubicBezTo>
                      <a:pt x="169" y="141"/>
                      <a:pt x="192" y="118"/>
                      <a:pt x="192" y="118"/>
                    </a:cubicBezTo>
                    <a:cubicBezTo>
                      <a:pt x="193" y="101"/>
                      <a:pt x="192" y="83"/>
                      <a:pt x="196" y="66"/>
                    </a:cubicBezTo>
                    <a:cubicBezTo>
                      <a:pt x="197" y="61"/>
                      <a:pt x="207" y="63"/>
                      <a:pt x="208" y="58"/>
                    </a:cubicBezTo>
                    <a:cubicBezTo>
                      <a:pt x="210" y="47"/>
                      <a:pt x="208" y="36"/>
                      <a:pt x="204" y="26"/>
                    </a:cubicBezTo>
                    <a:cubicBezTo>
                      <a:pt x="200" y="16"/>
                      <a:pt x="190" y="11"/>
                      <a:pt x="184" y="2"/>
                    </a:cubicBezTo>
                    <a:cubicBezTo>
                      <a:pt x="164" y="3"/>
                      <a:pt x="143" y="0"/>
                      <a:pt x="124" y="6"/>
                    </a:cubicBezTo>
                    <a:cubicBezTo>
                      <a:pt x="101" y="11"/>
                      <a:pt x="58" y="22"/>
                      <a:pt x="44" y="30"/>
                    </a:cubicBezTo>
                    <a:close/>
                  </a:path>
                </a:pathLst>
              </a:custGeom>
              <a:solidFill>
                <a:srgbClr val="2A5682"/>
              </a:solidFill>
              <a:ln w="285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pic>
          <p:nvPicPr>
            <p:cNvPr id="47109" name="Picture 83" descr="Icon_0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79825" y="2901950"/>
              <a:ext cx="234950" cy="234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110" name="AutoShape 84"/>
            <p:cNvSpPr>
              <a:spLocks/>
            </p:cNvSpPr>
            <p:nvPr/>
          </p:nvSpPr>
          <p:spPr bwMode="auto">
            <a:xfrm>
              <a:off x="4526760" y="3328936"/>
              <a:ext cx="3756231" cy="1347758"/>
            </a:xfrm>
            <a:prstGeom prst="accentCallout1">
              <a:avLst>
                <a:gd name="adj1" fmla="val 21949"/>
                <a:gd name="adj2" fmla="val -5241"/>
                <a:gd name="adj3" fmla="val -2634"/>
                <a:gd name="adj4" fmla="val -25574"/>
              </a:avLst>
            </a:prstGeom>
            <a:noFill/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zh-CN" altLang="en-US" sz="2800" dirty="0">
                  <a:solidFill>
                    <a:srgbClr val="376092"/>
                  </a:solidFill>
                  <a:latin typeface="微软雅黑" pitchFamily="34" charset="-122"/>
                  <a:ea typeface="微软雅黑" pitchFamily="34" charset="-122"/>
                </a:rPr>
                <a:t>祯</a:t>
              </a:r>
              <a:r>
                <a:rPr lang="zh-CN" altLang="en-US" sz="2800" dirty="0" smtClean="0">
                  <a:solidFill>
                    <a:srgbClr val="376092"/>
                  </a:solidFill>
                  <a:latin typeface="微软雅黑" pitchFamily="34" charset="-122"/>
                  <a:ea typeface="微软雅黑" pitchFamily="34" charset="-122"/>
                </a:rPr>
                <a:t>和祥公司</a:t>
              </a:r>
              <a:r>
                <a:rPr lang="en-US" altLang="zh-CN" sz="2800" dirty="0">
                  <a:solidFill>
                    <a:srgbClr val="376092"/>
                  </a:solidFill>
                  <a:latin typeface="微软雅黑" pitchFamily="34" charset="-122"/>
                  <a:ea typeface="微软雅黑" pitchFamily="34" charset="-122"/>
                </a:rPr>
                <a:t/>
              </a:r>
              <a:br>
                <a:rPr lang="en-US" altLang="zh-CN" sz="2800" dirty="0">
                  <a:solidFill>
                    <a:srgbClr val="376092"/>
                  </a:solidFill>
                  <a:latin typeface="微软雅黑" pitchFamily="34" charset="-122"/>
                  <a:ea typeface="微软雅黑" pitchFamily="34" charset="-122"/>
                </a:rPr>
              </a:br>
              <a:r>
                <a:rPr lang="en-US" altLang="zh-CN" sz="2800" dirty="0">
                  <a:solidFill>
                    <a:srgbClr val="376092"/>
                  </a:solidFill>
                  <a:latin typeface="微软雅黑" pitchFamily="34" charset="-122"/>
                  <a:ea typeface="微软雅黑" pitchFamily="34" charset="-122"/>
                </a:rPr>
                <a:t>              </a:t>
              </a:r>
              <a:r>
                <a:rPr lang="zh-CN" altLang="en-US" sz="2800" dirty="0">
                  <a:solidFill>
                    <a:srgbClr val="376092"/>
                  </a:solidFill>
                  <a:latin typeface="微软雅黑" pitchFamily="34" charset="-122"/>
                  <a:ea typeface="微软雅黑" pitchFamily="34" charset="-122"/>
                </a:rPr>
                <a:t>与伟大的企业一起经营伟大的事业！</a:t>
              </a:r>
            </a:p>
            <a:p>
              <a:r>
                <a:rPr lang="zh-CN" altLang="en-US" dirty="0">
                  <a:solidFill>
                    <a:srgbClr val="376092"/>
                  </a:solidFill>
                  <a:latin typeface="微软雅黑" pitchFamily="34" charset="-122"/>
                  <a:ea typeface="微软雅黑" pitchFamily="34" charset="-122"/>
                </a:rPr>
                <a:t>With great enterprise to operate great cause !</a:t>
              </a:r>
            </a:p>
            <a:p>
              <a:endParaRPr lang="zh-CN" altLang="en-US" sz="2800" dirty="0">
                <a:solidFill>
                  <a:srgbClr val="37609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AutoShape 7"/>
          <p:cNvGraphicFramePr>
            <a:graphicFrameLocks/>
          </p:cNvGraphicFramePr>
          <p:nvPr/>
        </p:nvGraphicFramePr>
        <p:xfrm>
          <a:off x="4572000" y="3429000"/>
          <a:ext cx="46038" cy="0"/>
        </p:xfrm>
        <a:graphic>
          <a:graphicData uri="http://schemas.openxmlformats.org/presentationml/2006/ole">
            <p:oleObj spid="_x0000_s2050" r:id="rId3" imgW="0" imgH="0" progId="">
              <p:embed/>
            </p:oleObj>
          </a:graphicData>
        </a:graphic>
      </p:graphicFrame>
      <p:sp>
        <p:nvSpPr>
          <p:cNvPr id="2051" name="TextBox 6"/>
          <p:cNvSpPr txBox="1">
            <a:spLocks noChangeArrowheads="1"/>
          </p:cNvSpPr>
          <p:nvPr/>
        </p:nvSpPr>
        <p:spPr bwMode="auto">
          <a:xfrm>
            <a:off x="436563" y="334963"/>
            <a:ext cx="10054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公司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简介</a:t>
            </a:r>
          </a:p>
        </p:txBody>
      </p:sp>
      <p:sp>
        <p:nvSpPr>
          <p:cNvPr id="5" name="直接连接符 21"/>
          <p:cNvSpPr>
            <a:spLocks noChangeShapeType="1"/>
          </p:cNvSpPr>
          <p:nvPr/>
        </p:nvSpPr>
        <p:spPr bwMode="auto">
          <a:xfrm>
            <a:off x="5148723" y="2276920"/>
            <a:ext cx="103" cy="3024210"/>
          </a:xfrm>
          <a:prstGeom prst="line">
            <a:avLst/>
          </a:prstGeom>
          <a:noFill/>
          <a:ln w="6350">
            <a:solidFill>
              <a:srgbClr val="E74C2E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292835" y="1788681"/>
            <a:ext cx="4824335" cy="415498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anchor="ctr">
            <a:spAutoFit/>
          </a:bodyPr>
          <a:lstStyle/>
          <a:p>
            <a:pPr indent="365125"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zh-CN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江苏祯和祥科技有限公司</a:t>
            </a:r>
            <a:r>
              <a:rPr lang="zh-CN" altLang="en-US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于</a:t>
            </a:r>
            <a:r>
              <a:rPr lang="en-US" altLang="zh-CN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06</a:t>
            </a:r>
            <a:r>
              <a:rPr lang="zh-CN" altLang="en-US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年</a:t>
            </a:r>
            <a:r>
              <a:rPr lang="zh-CN" altLang="en-US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成立，</a:t>
            </a:r>
            <a:r>
              <a:rPr lang="en-US" altLang="zh-CN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14</a:t>
            </a:r>
            <a:r>
              <a:rPr lang="zh-CN" altLang="en-US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年变更为现公司名，位于</a:t>
            </a:r>
            <a:r>
              <a:rPr lang="zh-CN" altLang="en-US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江苏省常州市武进</a:t>
            </a:r>
            <a:r>
              <a:rPr lang="zh-CN" altLang="en-US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区。</a:t>
            </a:r>
            <a:endParaRPr lang="en-US" altLang="zh-CN" noProof="1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pPr indent="365125"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专业从事工业</a:t>
            </a:r>
            <a:r>
              <a:rPr lang="zh-CN" altLang="en-US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铝型材产品零件的</a:t>
            </a:r>
            <a:r>
              <a:rPr lang="zh-CN" altLang="en-US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生产和销售，现产品主要</a:t>
            </a:r>
            <a:r>
              <a:rPr lang="zh-CN" altLang="en-US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为家电框架件、高铁铝</a:t>
            </a:r>
            <a:r>
              <a:rPr lang="zh-CN" altLang="en-US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材、汽车空调管路件、</a:t>
            </a:r>
            <a:r>
              <a:rPr lang="zh-CN" altLang="en-US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汽车结构</a:t>
            </a:r>
            <a:r>
              <a:rPr lang="zh-CN" altLang="en-US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件</a:t>
            </a:r>
            <a:r>
              <a:rPr lang="zh-CN" altLang="en-US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、消费电子结构件、自行车</a:t>
            </a:r>
            <a:r>
              <a:rPr lang="zh-CN" altLang="en-US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框架</a:t>
            </a:r>
            <a:r>
              <a:rPr lang="zh-CN" altLang="en-US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、</a:t>
            </a:r>
            <a:r>
              <a:rPr lang="en-US" altLang="zh-CN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LED</a:t>
            </a:r>
            <a:r>
              <a:rPr lang="zh-CN" altLang="en-US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灯具结构件、各类散热器等。</a:t>
            </a:r>
            <a:endParaRPr lang="en-US" altLang="zh-CN" noProof="1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      </a:t>
            </a:r>
            <a:r>
              <a:rPr lang="zh-CN" altLang="zh-CN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公司现有固定资产</a:t>
            </a:r>
            <a:r>
              <a:rPr lang="en-US" altLang="zh-CN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1.5</a:t>
            </a:r>
            <a:r>
              <a:rPr lang="zh-CN" altLang="zh-CN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亿</a:t>
            </a:r>
            <a:r>
              <a:rPr lang="zh-CN" altLang="en-US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元，占地</a:t>
            </a:r>
            <a:r>
              <a:rPr lang="zh-CN" altLang="zh-CN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面积</a:t>
            </a:r>
            <a:r>
              <a:rPr lang="en-US" altLang="zh-CN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2</a:t>
            </a:r>
            <a:r>
              <a:rPr lang="zh-CN" altLang="zh-CN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万平方米</a:t>
            </a:r>
            <a:r>
              <a:rPr lang="zh-CN" altLang="en-US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，</a:t>
            </a:r>
            <a:r>
              <a:rPr lang="zh-CN" altLang="zh-CN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拥有全新挤压机</a:t>
            </a:r>
            <a:r>
              <a:rPr lang="zh-CN" altLang="zh-CN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生产线</a:t>
            </a:r>
            <a:r>
              <a:rPr lang="en-US" altLang="zh-CN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5</a:t>
            </a:r>
            <a:r>
              <a:rPr lang="zh-CN" altLang="zh-CN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条</a:t>
            </a:r>
            <a:r>
              <a:rPr lang="zh-CN" altLang="zh-CN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：</a:t>
            </a:r>
            <a:r>
              <a:rPr lang="en-US" altLang="zh-CN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690</a:t>
            </a:r>
            <a:r>
              <a:rPr lang="zh-CN" altLang="zh-CN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吨、</a:t>
            </a:r>
            <a:r>
              <a:rPr lang="en-US" altLang="zh-CN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1450</a:t>
            </a:r>
            <a:r>
              <a:rPr lang="zh-CN" altLang="zh-CN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吨、</a:t>
            </a:r>
            <a:r>
              <a:rPr lang="en-US" altLang="zh-CN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1800</a:t>
            </a:r>
            <a:r>
              <a:rPr lang="zh-CN" altLang="zh-CN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吨、</a:t>
            </a:r>
            <a:r>
              <a:rPr lang="en-US" altLang="zh-CN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2000</a:t>
            </a:r>
            <a:r>
              <a:rPr lang="zh-CN" altLang="zh-CN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吨</a:t>
            </a:r>
            <a:r>
              <a:rPr lang="zh-CN" altLang="en-US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、</a:t>
            </a:r>
            <a:r>
              <a:rPr lang="en-US" altLang="zh-CN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3600</a:t>
            </a:r>
            <a:r>
              <a:rPr lang="zh-CN" altLang="en-US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吨</a:t>
            </a:r>
            <a:r>
              <a:rPr lang="zh-CN" altLang="en-US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。拥有各类精密机加工机床、精密管生产设备等</a:t>
            </a:r>
            <a:r>
              <a:rPr lang="en-US" altLang="zh-CN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80</a:t>
            </a:r>
            <a:r>
              <a:rPr lang="zh-CN" altLang="en-US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多台</a:t>
            </a:r>
            <a:r>
              <a:rPr lang="en-US" altLang="zh-CN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.</a:t>
            </a:r>
            <a:endParaRPr lang="en-US" altLang="zh-CN" noProof="1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       </a:t>
            </a:r>
            <a:r>
              <a:rPr lang="zh-CN" altLang="zh-CN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配套齐全各种检测设备、辅助配套和深加工装</a:t>
            </a:r>
            <a:r>
              <a:rPr lang="zh-CN" altLang="en-US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备，能</a:t>
            </a:r>
            <a:r>
              <a:rPr lang="zh-CN" altLang="zh-CN" noProof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满足客户各种材质、形状、材质状态等个性化产品和服务的要求。</a:t>
            </a:r>
            <a:endParaRPr lang="zh-CN" altLang="en-US" noProof="1">
              <a:solidFill>
                <a:schemeClr val="tx1">
                  <a:lumMod val="50000"/>
                  <a:lumOff val="50000"/>
                </a:schemeClr>
              </a:solidFill>
              <a:latin typeface="+mj-lt"/>
              <a:cs typeface="宋体" pitchFamily="2" charset="-122"/>
            </a:endParaRPr>
          </a:p>
        </p:txBody>
      </p:sp>
      <p:sp>
        <p:nvSpPr>
          <p:cNvPr id="8" name="直接连接符 21"/>
          <p:cNvSpPr>
            <a:spLocks noChangeShapeType="1"/>
          </p:cNvSpPr>
          <p:nvPr/>
        </p:nvSpPr>
        <p:spPr bwMode="auto">
          <a:xfrm flipH="1">
            <a:off x="3780299" y="3789025"/>
            <a:ext cx="1360487" cy="0"/>
          </a:xfrm>
          <a:prstGeom prst="line">
            <a:avLst/>
          </a:prstGeom>
          <a:noFill/>
          <a:ln w="6350">
            <a:solidFill>
              <a:srgbClr val="E74C2E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057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2486" y="1154795"/>
            <a:ext cx="4186238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QQ图片2014022714214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4541" y="3933035"/>
            <a:ext cx="4032280" cy="244817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3" name="文本框 67"/>
          <p:cNvSpPr>
            <a:spLocks noChangeArrowheads="1"/>
          </p:cNvSpPr>
          <p:nvPr/>
        </p:nvSpPr>
        <p:spPr bwMode="auto">
          <a:xfrm>
            <a:off x="6012886" y="4653085"/>
            <a:ext cx="36722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24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未来布局规划图</a:t>
            </a:r>
            <a:endParaRPr lang="zh-CN" altLang="en-US" sz="2400" dirty="0"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</p:txBody>
      </p:sp>
      <p:sp>
        <p:nvSpPr>
          <p:cNvPr id="27653" name="文本框 1"/>
          <p:cNvSpPr>
            <a:spLocks noChangeArrowheads="1"/>
          </p:cNvSpPr>
          <p:nvPr/>
        </p:nvSpPr>
        <p:spPr bwMode="auto">
          <a:xfrm>
            <a:off x="142429" y="6473825"/>
            <a:ext cx="103187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第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19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页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8" name="文本框 101"/>
          <p:cNvSpPr>
            <a:spLocks noChangeArrowheads="1"/>
          </p:cNvSpPr>
          <p:nvPr/>
        </p:nvSpPr>
        <p:spPr bwMode="auto">
          <a:xfrm>
            <a:off x="216029" y="1967403"/>
            <a:ext cx="313248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1026" name="Picture 2" descr="C:\Users\u\AppData\Roaming\Tencent\Users\582685958\QQ\WinTemp\RichOle\7)XEB1P(24]RU[@BJ)NTY%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771" y="1124840"/>
            <a:ext cx="6611367" cy="3240225"/>
          </a:xfrm>
          <a:prstGeom prst="rect">
            <a:avLst/>
          </a:prstGeom>
          <a:noFill/>
        </p:spPr>
      </p:pic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436563" y="334963"/>
            <a:ext cx="10054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公司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简介</a:t>
            </a:r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500" y="1124839"/>
            <a:ext cx="3240225" cy="4968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直接连接符 21"/>
          <p:cNvSpPr>
            <a:spLocks noChangeShapeType="1"/>
          </p:cNvSpPr>
          <p:nvPr/>
        </p:nvSpPr>
        <p:spPr bwMode="auto">
          <a:xfrm>
            <a:off x="4068751" y="1700880"/>
            <a:ext cx="0" cy="2232155"/>
          </a:xfrm>
          <a:prstGeom prst="line">
            <a:avLst/>
          </a:prstGeom>
          <a:noFill/>
          <a:ln w="6350">
            <a:solidFill>
              <a:srgbClr val="E74C2E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文本框 67"/>
          <p:cNvSpPr>
            <a:spLocks noChangeArrowheads="1"/>
          </p:cNvSpPr>
          <p:nvPr/>
        </p:nvSpPr>
        <p:spPr bwMode="auto">
          <a:xfrm>
            <a:off x="3852737" y="4509075"/>
            <a:ext cx="50403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24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公司今日</a:t>
            </a:r>
            <a:endParaRPr lang="zh-CN" altLang="en-US" sz="2400" dirty="0"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AutoShape 7"/>
          <p:cNvGraphicFramePr>
            <a:graphicFrameLocks/>
          </p:cNvGraphicFramePr>
          <p:nvPr/>
        </p:nvGraphicFramePr>
        <p:xfrm>
          <a:off x="4572000" y="3429000"/>
          <a:ext cx="46038" cy="0"/>
        </p:xfrm>
        <a:graphic>
          <a:graphicData uri="http://schemas.openxmlformats.org/presentationml/2006/ole">
            <p:oleObj spid="_x0000_s21506" r:id="rId3" imgW="0" imgH="0" progId="">
              <p:embed/>
            </p:oleObj>
          </a:graphicData>
        </a:graphic>
      </p:graphicFrame>
      <p:sp>
        <p:nvSpPr>
          <p:cNvPr id="2051" name="TextBox 6"/>
          <p:cNvSpPr txBox="1">
            <a:spLocks noChangeArrowheads="1"/>
          </p:cNvSpPr>
          <p:nvPr/>
        </p:nvSpPr>
        <p:spPr bwMode="auto">
          <a:xfrm>
            <a:off x="436563" y="334963"/>
            <a:ext cx="14157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集团公司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简介</a:t>
            </a:r>
          </a:p>
        </p:txBody>
      </p:sp>
      <p:sp>
        <p:nvSpPr>
          <p:cNvPr id="5" name="直接连接符 21"/>
          <p:cNvSpPr>
            <a:spLocks noChangeShapeType="1"/>
          </p:cNvSpPr>
          <p:nvPr/>
        </p:nvSpPr>
        <p:spPr bwMode="auto">
          <a:xfrm>
            <a:off x="5148723" y="2276920"/>
            <a:ext cx="103" cy="3024210"/>
          </a:xfrm>
          <a:prstGeom prst="line">
            <a:avLst/>
          </a:prstGeom>
          <a:noFill/>
          <a:ln w="6350">
            <a:solidFill>
              <a:srgbClr val="E74C2E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直接连接符 21"/>
          <p:cNvSpPr>
            <a:spLocks noChangeShapeType="1"/>
          </p:cNvSpPr>
          <p:nvPr/>
        </p:nvSpPr>
        <p:spPr bwMode="auto">
          <a:xfrm flipH="1">
            <a:off x="3780299" y="3789025"/>
            <a:ext cx="1360487" cy="0"/>
          </a:xfrm>
          <a:prstGeom prst="line">
            <a:avLst/>
          </a:prstGeom>
          <a:noFill/>
          <a:ln w="6350">
            <a:solidFill>
              <a:srgbClr val="E74C2E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1507" name="Picture 3" descr="C:\Users\u\AppData\Roaming\Tencent\Users\582685958\TIM\WinTemp\RichOle\9V5]LYSQAY`(21@`UE%KI{W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531" y="969842"/>
            <a:ext cx="9576665" cy="4763318"/>
          </a:xfrm>
          <a:prstGeom prst="rect">
            <a:avLst/>
          </a:prstGeom>
          <a:noFill/>
        </p:spPr>
      </p:pic>
      <p:sp>
        <p:nvSpPr>
          <p:cNvPr id="9" name="矩形 8"/>
          <p:cNvSpPr/>
          <p:nvPr/>
        </p:nvSpPr>
        <p:spPr>
          <a:xfrm>
            <a:off x="1116546" y="5733160"/>
            <a:ext cx="4106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http://www.eastran.net/about/?152.html</a:t>
            </a:r>
            <a:endParaRPr lang="zh-CN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AutoShape 7"/>
          <p:cNvGraphicFramePr>
            <a:graphicFrameLocks/>
          </p:cNvGraphicFramePr>
          <p:nvPr/>
        </p:nvGraphicFramePr>
        <p:xfrm>
          <a:off x="4572000" y="3429000"/>
          <a:ext cx="46038" cy="0"/>
        </p:xfrm>
        <a:graphic>
          <a:graphicData uri="http://schemas.openxmlformats.org/presentationml/2006/ole">
            <p:oleObj spid="_x0000_s43010" r:id="rId3" imgW="0" imgH="0" progId="">
              <p:embed/>
            </p:oleObj>
          </a:graphicData>
        </a:graphic>
      </p:graphicFrame>
      <p:sp>
        <p:nvSpPr>
          <p:cNvPr id="2051" name="TextBox 6"/>
          <p:cNvSpPr txBox="1">
            <a:spLocks noChangeArrowheads="1"/>
          </p:cNvSpPr>
          <p:nvPr/>
        </p:nvSpPr>
        <p:spPr bwMode="auto">
          <a:xfrm>
            <a:off x="436563" y="334963"/>
            <a:ext cx="14157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集团公司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简介</a:t>
            </a:r>
          </a:p>
        </p:txBody>
      </p:sp>
      <p:pic>
        <p:nvPicPr>
          <p:cNvPr id="43011" name="Picture 3" descr="C:\Users\u\AppData\Roaming\Tencent\Users\582685958\TIM\WinTemp\RichOle\G9Y_EQ])N_9TF9AO77C[_5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2511" y="1124840"/>
            <a:ext cx="3790950" cy="2514600"/>
          </a:xfrm>
          <a:prstGeom prst="rect">
            <a:avLst/>
          </a:prstGeom>
          <a:noFill/>
        </p:spPr>
      </p:pic>
      <p:pic>
        <p:nvPicPr>
          <p:cNvPr id="43012" name="Picture 4" descr="C:\Users\u\AppData\Roaming\Tencent\Users\582685958\TIM\WinTemp\RichOle\(RI}T`_CFDIOTGK8M36(E[C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812" y="980830"/>
            <a:ext cx="4320300" cy="2568815"/>
          </a:xfrm>
          <a:prstGeom prst="rect">
            <a:avLst/>
          </a:prstGeom>
          <a:noFill/>
        </p:spPr>
      </p:pic>
      <p:pic>
        <p:nvPicPr>
          <p:cNvPr id="43013" name="Picture 5" descr="C:\Users\u\AppData\Roaming\Tencent\Users\582685958\TIM\WinTemp\RichOle\)8[QTXN$1Q%[[K94Q`)1X8Q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2512" y="3645015"/>
            <a:ext cx="8640600" cy="2802552"/>
          </a:xfrm>
          <a:prstGeom prst="rect">
            <a:avLst/>
          </a:prstGeom>
          <a:noFill/>
        </p:spPr>
      </p:pic>
      <p:sp>
        <p:nvSpPr>
          <p:cNvPr id="12" name="Text Box 43"/>
          <p:cNvSpPr txBox="1">
            <a:spLocks noChangeArrowheads="1"/>
          </p:cNvSpPr>
          <p:nvPr/>
        </p:nvSpPr>
        <p:spPr bwMode="auto">
          <a:xfrm>
            <a:off x="9217578" y="1628875"/>
            <a:ext cx="1944135" cy="1155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5324" tIns="57662" rIns="115324" bIns="57662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dirty="0" smtClean="0"/>
              <a:t>---</a:t>
            </a:r>
            <a:r>
              <a:rPr lang="zh-CN" altLang="en-US" sz="1500" dirty="0" smtClean="0"/>
              <a:t>中国民营</a:t>
            </a:r>
            <a:r>
              <a:rPr lang="en-US" altLang="zh-CN" sz="1500" dirty="0" smtClean="0"/>
              <a:t>500</a:t>
            </a:r>
            <a:r>
              <a:rPr lang="zh-CN" altLang="en-US" sz="1500" dirty="0" smtClean="0"/>
              <a:t>强第</a:t>
            </a:r>
            <a:r>
              <a:rPr lang="en-US" altLang="zh-CN" sz="1500" dirty="0" smtClean="0"/>
              <a:t>227</a:t>
            </a:r>
            <a:r>
              <a:rPr lang="zh-CN" altLang="en-US" sz="1500" dirty="0" smtClean="0"/>
              <a:t>名</a:t>
            </a:r>
            <a:endParaRPr lang="en-US" altLang="zh-CN" sz="1500" dirty="0" smtClean="0"/>
          </a:p>
          <a:p>
            <a:pPr>
              <a:lnSpc>
                <a:spcPct val="150000"/>
              </a:lnSpc>
            </a:pPr>
            <a:r>
              <a:rPr lang="en-US" altLang="zh-CN" sz="1500" dirty="0" smtClean="0"/>
              <a:t>--2016</a:t>
            </a:r>
            <a:r>
              <a:rPr lang="zh-CN" altLang="en-US" sz="1500" dirty="0" smtClean="0"/>
              <a:t>年产值</a:t>
            </a:r>
            <a:r>
              <a:rPr lang="en-US" altLang="zh-CN" sz="1500" dirty="0" smtClean="0"/>
              <a:t>202.5</a:t>
            </a:r>
            <a:r>
              <a:rPr lang="zh-CN" altLang="en-US" sz="1500" dirty="0" smtClean="0"/>
              <a:t>亿</a:t>
            </a:r>
            <a:endParaRPr lang="zh-CN" altLang="en-US" sz="15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436563" y="334963"/>
            <a:ext cx="10054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公司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简介</a:t>
            </a:r>
          </a:p>
        </p:txBody>
      </p:sp>
      <p:grpSp>
        <p:nvGrpSpPr>
          <p:cNvPr id="2" name="组合 48"/>
          <p:cNvGrpSpPr>
            <a:grpSpLocks/>
          </p:cNvGrpSpPr>
          <p:nvPr/>
        </p:nvGrpSpPr>
        <p:grpSpPr bwMode="auto">
          <a:xfrm>
            <a:off x="134938" y="1216025"/>
            <a:ext cx="11158537" cy="4445000"/>
            <a:chOff x="201613" y="556864"/>
            <a:chExt cx="11940162" cy="5014309"/>
          </a:xfrm>
        </p:grpSpPr>
        <p:graphicFrame>
          <p:nvGraphicFramePr>
            <p:cNvPr id="3074" name="AutoShape 7"/>
            <p:cNvGraphicFramePr>
              <a:graphicFrameLocks/>
            </p:cNvGraphicFramePr>
            <p:nvPr/>
          </p:nvGraphicFramePr>
          <p:xfrm>
            <a:off x="4572000" y="3429000"/>
            <a:ext cx="46038" cy="0"/>
          </p:xfrm>
          <a:graphic>
            <a:graphicData uri="http://schemas.openxmlformats.org/presentationml/2006/ole">
              <p:oleObj spid="_x0000_s19458" r:id="rId3" imgW="0" imgH="0" progId="">
                <p:embed/>
              </p:oleObj>
            </a:graphicData>
          </a:graphic>
        </p:graphicFrame>
        <p:sp>
          <p:nvSpPr>
            <p:cNvPr id="3079" name="直接连接符 7"/>
            <p:cNvSpPr>
              <a:spLocks noChangeShapeType="1"/>
            </p:cNvSpPr>
            <p:nvPr/>
          </p:nvSpPr>
          <p:spPr bwMode="auto">
            <a:xfrm flipV="1">
              <a:off x="3231833" y="2936875"/>
              <a:ext cx="0" cy="654050"/>
            </a:xfrm>
            <a:prstGeom prst="line">
              <a:avLst/>
            </a:prstGeom>
            <a:noFill/>
            <a:ln w="6350">
              <a:solidFill>
                <a:srgbClr val="948A54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0" name="椭圆 8"/>
            <p:cNvSpPr>
              <a:spLocks noChangeArrowheads="1"/>
            </p:cNvSpPr>
            <p:nvPr/>
          </p:nvSpPr>
          <p:spPr bwMode="auto">
            <a:xfrm>
              <a:off x="2746693" y="2066925"/>
              <a:ext cx="960437" cy="958850"/>
            </a:xfrm>
            <a:prstGeom prst="ellipse">
              <a:avLst/>
            </a:prstGeom>
            <a:solidFill>
              <a:srgbClr val="E74C2E"/>
            </a:solidFill>
            <a:ln w="57150">
              <a:solidFill>
                <a:srgbClr val="323F4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r>
                <a:rPr lang="zh-CN" altLang="en-US" sz="2500">
                  <a:solidFill>
                    <a:srgbClr val="FFFFFF"/>
                  </a:solidFill>
                  <a:latin typeface="方正稚艺简体"/>
                  <a:ea typeface="方正稚艺简体"/>
                  <a:cs typeface="方正稚艺简体"/>
                  <a:sym typeface="方正稚艺简体"/>
                </a:rPr>
                <a:t>更名</a:t>
              </a:r>
            </a:p>
          </p:txBody>
        </p:sp>
        <p:cxnSp>
          <p:nvCxnSpPr>
            <p:cNvPr id="3081" name="直接连接符 11"/>
            <p:cNvCxnSpPr>
              <a:cxnSpLocks noChangeShapeType="1"/>
              <a:stCxn id="3110" idx="0"/>
              <a:endCxn id="3082" idx="4"/>
            </p:cNvCxnSpPr>
            <p:nvPr/>
          </p:nvCxnSpPr>
          <p:spPr bwMode="auto">
            <a:xfrm flipV="1">
              <a:off x="6396045" y="2396490"/>
              <a:ext cx="2692" cy="1118235"/>
            </a:xfrm>
            <a:prstGeom prst="line">
              <a:avLst/>
            </a:prstGeom>
            <a:noFill/>
            <a:ln w="6350">
              <a:solidFill>
                <a:srgbClr val="131426"/>
              </a:solidFill>
              <a:prstDash val="dash"/>
              <a:miter lim="800000"/>
              <a:headEnd/>
              <a:tailEnd/>
            </a:ln>
          </p:spPr>
        </p:cxnSp>
        <p:sp>
          <p:nvSpPr>
            <p:cNvPr id="3082" name="椭圆 12"/>
            <p:cNvSpPr>
              <a:spLocks noChangeArrowheads="1"/>
            </p:cNvSpPr>
            <p:nvPr/>
          </p:nvSpPr>
          <p:spPr bwMode="auto">
            <a:xfrm>
              <a:off x="5918518" y="1436053"/>
              <a:ext cx="960437" cy="960437"/>
            </a:xfrm>
            <a:prstGeom prst="ellipse">
              <a:avLst/>
            </a:prstGeom>
            <a:solidFill>
              <a:srgbClr val="E74C2E"/>
            </a:solidFill>
            <a:ln w="57150">
              <a:solidFill>
                <a:srgbClr val="323F4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r>
                <a:rPr lang="zh-CN" altLang="en-US" sz="2500">
                  <a:solidFill>
                    <a:srgbClr val="FFFFFF"/>
                  </a:solidFill>
                  <a:latin typeface="方正稚艺简体"/>
                  <a:ea typeface="方正稚艺简体"/>
                  <a:cs typeface="方正稚艺简体"/>
                  <a:sym typeface="方正稚艺简体"/>
                </a:rPr>
                <a:t>蓄势</a:t>
              </a:r>
            </a:p>
          </p:txBody>
        </p:sp>
        <p:sp>
          <p:nvSpPr>
            <p:cNvPr id="3083" name="直接连接符 15"/>
            <p:cNvSpPr>
              <a:spLocks noChangeShapeType="1"/>
            </p:cNvSpPr>
            <p:nvPr/>
          </p:nvSpPr>
          <p:spPr bwMode="auto">
            <a:xfrm flipH="1" flipV="1">
              <a:off x="4410392" y="3832224"/>
              <a:ext cx="9207" cy="968375"/>
            </a:xfrm>
            <a:prstGeom prst="line">
              <a:avLst/>
            </a:prstGeom>
            <a:noFill/>
            <a:ln w="6350">
              <a:solidFill>
                <a:srgbClr val="131426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4" name="椭圆 19"/>
            <p:cNvSpPr>
              <a:spLocks noChangeArrowheads="1"/>
            </p:cNvSpPr>
            <p:nvPr/>
          </p:nvSpPr>
          <p:spPr bwMode="auto">
            <a:xfrm>
              <a:off x="3955733" y="4610735"/>
              <a:ext cx="958850" cy="960438"/>
            </a:xfrm>
            <a:prstGeom prst="ellipse">
              <a:avLst/>
            </a:prstGeom>
            <a:solidFill>
              <a:srgbClr val="E74C2E"/>
            </a:solidFill>
            <a:ln w="57150">
              <a:solidFill>
                <a:srgbClr val="323F4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r>
                <a:rPr lang="zh-CN" altLang="en-US" sz="2500">
                  <a:solidFill>
                    <a:srgbClr val="FFFFFF"/>
                  </a:solidFill>
                  <a:latin typeface="方正稚艺简体"/>
                  <a:ea typeface="方正稚艺简体"/>
                  <a:cs typeface="方正稚艺简体"/>
                  <a:sym typeface="方正稚艺简体"/>
                </a:rPr>
                <a:t>蜕变</a:t>
              </a:r>
              <a:endParaRPr lang="en-US" altLang="zh-CN" sz="2500">
                <a:solidFill>
                  <a:srgbClr val="FFFFFF"/>
                </a:solidFill>
                <a:latin typeface="方正稚艺简体"/>
                <a:ea typeface="方正稚艺简体"/>
                <a:cs typeface="方正稚艺简体"/>
                <a:sym typeface="方正稚艺简体"/>
              </a:endParaRPr>
            </a:p>
          </p:txBody>
        </p:sp>
        <p:sp>
          <p:nvSpPr>
            <p:cNvPr id="3085" name="直接连接符 21"/>
            <p:cNvSpPr>
              <a:spLocks noChangeShapeType="1"/>
            </p:cNvSpPr>
            <p:nvPr/>
          </p:nvSpPr>
          <p:spPr bwMode="auto">
            <a:xfrm flipV="1">
              <a:off x="8549640" y="3840478"/>
              <a:ext cx="0" cy="822961"/>
            </a:xfrm>
            <a:prstGeom prst="line">
              <a:avLst/>
            </a:prstGeom>
            <a:noFill/>
            <a:ln w="6350">
              <a:solidFill>
                <a:srgbClr val="131426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6" name="椭圆 22"/>
            <p:cNvSpPr>
              <a:spLocks noChangeArrowheads="1"/>
            </p:cNvSpPr>
            <p:nvPr/>
          </p:nvSpPr>
          <p:spPr bwMode="auto">
            <a:xfrm>
              <a:off x="8030845" y="4542473"/>
              <a:ext cx="958850" cy="958850"/>
            </a:xfrm>
            <a:prstGeom prst="ellipse">
              <a:avLst/>
            </a:prstGeom>
            <a:solidFill>
              <a:srgbClr val="E74C2E"/>
            </a:solidFill>
            <a:ln w="57150">
              <a:solidFill>
                <a:srgbClr val="323F4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r>
                <a:rPr lang="zh-CN" altLang="en-US" sz="2500">
                  <a:solidFill>
                    <a:srgbClr val="FFFFFF"/>
                  </a:solidFill>
                  <a:latin typeface="方正稚艺简体"/>
                  <a:ea typeface="方正稚艺简体"/>
                  <a:cs typeface="方正稚艺简体"/>
                  <a:sym typeface="方正稚艺简体"/>
                </a:rPr>
                <a:t>奋进</a:t>
              </a:r>
              <a:endParaRPr lang="en-US" altLang="zh-CN" sz="2500">
                <a:solidFill>
                  <a:srgbClr val="FFFFFF"/>
                </a:solidFill>
                <a:latin typeface="方正稚艺简体"/>
                <a:ea typeface="方正稚艺简体"/>
                <a:cs typeface="方正稚艺简体"/>
                <a:sym typeface="方正稚艺简体"/>
              </a:endParaRPr>
            </a:p>
          </p:txBody>
        </p:sp>
        <p:sp>
          <p:nvSpPr>
            <p:cNvPr id="3087" name="椭圆 26"/>
            <p:cNvSpPr>
              <a:spLocks noChangeArrowheads="1"/>
            </p:cNvSpPr>
            <p:nvPr/>
          </p:nvSpPr>
          <p:spPr bwMode="auto">
            <a:xfrm>
              <a:off x="9034463" y="941388"/>
              <a:ext cx="960437" cy="958850"/>
            </a:xfrm>
            <a:prstGeom prst="ellipse">
              <a:avLst/>
            </a:prstGeom>
            <a:solidFill>
              <a:srgbClr val="E74C2E"/>
            </a:solidFill>
            <a:ln w="57150">
              <a:solidFill>
                <a:srgbClr val="323F4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r>
                <a:rPr lang="zh-CN" altLang="en-US" sz="2500">
                  <a:solidFill>
                    <a:srgbClr val="FFFFFF"/>
                  </a:solidFill>
                  <a:latin typeface="方正稚艺简体"/>
                  <a:ea typeface="方正稚艺简体"/>
                  <a:cs typeface="方正稚艺简体"/>
                  <a:sym typeface="方正稚艺简体"/>
                </a:rPr>
                <a:t>突破</a:t>
              </a:r>
              <a:endParaRPr lang="zh-CN" altLang="en-US">
                <a:latin typeface="Arial" pitchFamily="34" charset="0"/>
              </a:endParaRPr>
            </a:p>
          </p:txBody>
        </p:sp>
        <p:grpSp>
          <p:nvGrpSpPr>
            <p:cNvPr id="3" name="组合 4"/>
            <p:cNvGrpSpPr>
              <a:grpSpLocks/>
            </p:cNvGrpSpPr>
            <p:nvPr/>
          </p:nvGrpSpPr>
          <p:grpSpPr bwMode="auto">
            <a:xfrm>
              <a:off x="332423" y="3514725"/>
              <a:ext cx="3295650" cy="412750"/>
              <a:chOff x="-2510991" y="0"/>
              <a:chExt cx="3290920" cy="412119"/>
            </a:xfrm>
          </p:grpSpPr>
          <p:sp>
            <p:nvSpPr>
              <p:cNvPr id="3116" name="等腰三角形 5"/>
              <p:cNvSpPr>
                <a:spLocks noChangeArrowheads="1"/>
              </p:cNvSpPr>
              <p:nvPr/>
            </p:nvSpPr>
            <p:spPr bwMode="auto">
              <a:xfrm>
                <a:off x="268942" y="0"/>
                <a:ext cx="259976" cy="161365"/>
              </a:xfrm>
              <a:prstGeom prst="triangle">
                <a:avLst>
                  <a:gd name="adj" fmla="val 50000"/>
                </a:avLst>
              </a:prstGeom>
              <a:solidFill>
                <a:srgbClr val="13142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17" name="矩形 29"/>
              <p:cNvSpPr>
                <a:spLocks noChangeArrowheads="1"/>
              </p:cNvSpPr>
              <p:nvPr/>
            </p:nvSpPr>
            <p:spPr bwMode="auto">
              <a:xfrm>
                <a:off x="0" y="152400"/>
                <a:ext cx="779929" cy="259719"/>
              </a:xfrm>
              <a:prstGeom prst="rect">
                <a:avLst/>
              </a:prstGeom>
              <a:solidFill>
                <a:srgbClr val="C4BD9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r>
                  <a:rPr lang="en-US" altLang="zh-CN">
                    <a:solidFill>
                      <a:srgbClr val="FFFFFF"/>
                    </a:solidFill>
                    <a:sym typeface="Calibri" pitchFamily="34" charset="0"/>
                  </a:rPr>
                  <a:t>2014</a:t>
                </a:r>
                <a:endParaRPr lang="zh-CN" altLang="en-US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18" name="矩形 29"/>
              <p:cNvSpPr>
                <a:spLocks noChangeArrowheads="1"/>
              </p:cNvSpPr>
              <p:nvPr/>
            </p:nvSpPr>
            <p:spPr bwMode="auto">
              <a:xfrm>
                <a:off x="-2510991" y="152400"/>
                <a:ext cx="779929" cy="259719"/>
              </a:xfrm>
              <a:prstGeom prst="rect">
                <a:avLst/>
              </a:prstGeom>
              <a:solidFill>
                <a:srgbClr val="C4BD9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r>
                  <a:rPr lang="en-US" altLang="zh-CN">
                    <a:solidFill>
                      <a:srgbClr val="FFFFFF"/>
                    </a:solidFill>
                    <a:sym typeface="Calibri" pitchFamily="34" charset="0"/>
                  </a:rPr>
                  <a:t>2006</a:t>
                </a:r>
                <a:endParaRPr lang="zh-CN" altLang="en-US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4" name="组合 6"/>
            <p:cNvGrpSpPr>
              <a:grpSpLocks/>
            </p:cNvGrpSpPr>
            <p:nvPr/>
          </p:nvGrpSpPr>
          <p:grpSpPr bwMode="auto">
            <a:xfrm>
              <a:off x="1304068" y="3398903"/>
              <a:ext cx="4031496" cy="438085"/>
              <a:chOff x="-2714250" y="-7869"/>
              <a:chExt cx="4033910" cy="437919"/>
            </a:xfrm>
          </p:grpSpPr>
          <p:sp>
            <p:nvSpPr>
              <p:cNvPr id="3112" name="等腰三角形 14"/>
              <p:cNvSpPr>
                <a:spLocks noChangeArrowheads="1"/>
              </p:cNvSpPr>
              <p:nvPr/>
            </p:nvSpPr>
            <p:spPr bwMode="auto">
              <a:xfrm flipV="1">
                <a:off x="272819" y="268685"/>
                <a:ext cx="259976" cy="161365"/>
              </a:xfrm>
              <a:prstGeom prst="triangle">
                <a:avLst>
                  <a:gd name="adj" fmla="val 50000"/>
                </a:avLst>
              </a:prstGeom>
              <a:solidFill>
                <a:srgbClr val="13142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23" name="矩形 30"/>
              <p:cNvSpPr>
                <a:spLocks noChangeArrowheads="1"/>
              </p:cNvSpPr>
              <p:nvPr/>
            </p:nvSpPr>
            <p:spPr bwMode="auto">
              <a:xfrm>
                <a:off x="-299333" y="-708"/>
                <a:ext cx="1618993" cy="296913"/>
              </a:xfrm>
              <a:prstGeom prst="rect">
                <a:avLst/>
              </a:prstGeom>
              <a:solidFill>
                <a:schemeClr val="accent3">
                  <a:lumMod val="65000"/>
                </a:schemeClr>
              </a:solidFill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  <a:defRPr/>
                </a:pPr>
                <a:r>
                  <a:rPr lang="en-US" altLang="zh-CN" noProof="1" smtClean="0">
                    <a:solidFill>
                      <a:srgbClr val="FFFFFF"/>
                    </a:solidFill>
                    <a:cs typeface="Calibri" pitchFamily="34" charset="0"/>
                    <a:sym typeface="Calibri" pitchFamily="34" charset="0"/>
                  </a:rPr>
                  <a:t>2015</a:t>
                </a:r>
                <a:r>
                  <a:rPr lang="zh-CN" altLang="en-US" noProof="1" smtClean="0">
                    <a:solidFill>
                      <a:srgbClr val="FFFFFF"/>
                    </a:solidFill>
                    <a:cs typeface="Calibri" pitchFamily="34" charset="0"/>
                    <a:sym typeface="Calibri" pitchFamily="34" charset="0"/>
                  </a:rPr>
                  <a:t>、</a:t>
                </a:r>
                <a:r>
                  <a:rPr lang="en-US" altLang="zh-CN" noProof="1" smtClean="0">
                    <a:solidFill>
                      <a:srgbClr val="FFFFFF"/>
                    </a:solidFill>
                    <a:cs typeface="Calibri" pitchFamily="34" charset="0"/>
                    <a:sym typeface="Calibri" pitchFamily="34" charset="0"/>
                  </a:rPr>
                  <a:t>2016</a:t>
                </a:r>
                <a:endParaRPr lang="zh-CN" altLang="en-US" noProof="1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24" name="矩形 30"/>
              <p:cNvSpPr>
                <a:spLocks noChangeArrowheads="1"/>
              </p:cNvSpPr>
              <p:nvPr/>
            </p:nvSpPr>
            <p:spPr bwMode="auto">
              <a:xfrm>
                <a:off x="-2714250" y="-7869"/>
                <a:ext cx="1341078" cy="243460"/>
              </a:xfrm>
              <a:prstGeom prst="rect">
                <a:avLst/>
              </a:prstGeom>
              <a:solidFill>
                <a:schemeClr val="accent3">
                  <a:lumMod val="65000"/>
                </a:schemeClr>
              </a:solidFill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  <a:defRPr/>
                </a:pPr>
                <a:r>
                  <a:rPr lang="en-US" altLang="zh-CN" noProof="1">
                    <a:solidFill>
                      <a:srgbClr val="FFFFFF"/>
                    </a:solidFill>
                    <a:cs typeface="Calibri" pitchFamily="34" charset="0"/>
                    <a:sym typeface="Calibri" pitchFamily="34" charset="0"/>
                  </a:rPr>
                  <a:t>2007~2014</a:t>
                </a:r>
                <a:endParaRPr lang="zh-CN" altLang="en-US" noProof="1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15" name="等腰三角形 14"/>
              <p:cNvSpPr>
                <a:spLocks noChangeArrowheads="1"/>
              </p:cNvSpPr>
              <p:nvPr/>
            </p:nvSpPr>
            <p:spPr bwMode="auto">
              <a:xfrm flipV="1">
                <a:off x="-2319533" y="268685"/>
                <a:ext cx="259976" cy="161365"/>
              </a:xfrm>
              <a:prstGeom prst="triangle">
                <a:avLst>
                  <a:gd name="adj" fmla="val 50000"/>
                </a:avLst>
              </a:prstGeom>
              <a:solidFill>
                <a:srgbClr val="13142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5" name="组合 9"/>
            <p:cNvGrpSpPr>
              <a:grpSpLocks/>
            </p:cNvGrpSpPr>
            <p:nvPr/>
          </p:nvGrpSpPr>
          <p:grpSpPr bwMode="auto">
            <a:xfrm>
              <a:off x="5529580" y="3514725"/>
              <a:ext cx="1652588" cy="412750"/>
              <a:chOff x="0" y="0"/>
              <a:chExt cx="779929" cy="412118"/>
            </a:xfrm>
          </p:grpSpPr>
          <p:sp>
            <p:nvSpPr>
              <p:cNvPr id="3110" name="等腰三角形 10"/>
              <p:cNvSpPr>
                <a:spLocks noChangeArrowheads="1"/>
              </p:cNvSpPr>
              <p:nvPr/>
            </p:nvSpPr>
            <p:spPr bwMode="auto">
              <a:xfrm>
                <a:off x="278935" y="0"/>
                <a:ext cx="259976" cy="161365"/>
              </a:xfrm>
              <a:prstGeom prst="triangle">
                <a:avLst>
                  <a:gd name="adj" fmla="val 50000"/>
                </a:avLst>
              </a:prstGeom>
              <a:solidFill>
                <a:srgbClr val="13142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11" name="矩形 31"/>
              <p:cNvSpPr>
                <a:spLocks noChangeArrowheads="1"/>
              </p:cNvSpPr>
              <p:nvPr/>
            </p:nvSpPr>
            <p:spPr bwMode="auto">
              <a:xfrm>
                <a:off x="0" y="152399"/>
                <a:ext cx="779929" cy="259719"/>
              </a:xfrm>
              <a:prstGeom prst="rect">
                <a:avLst/>
              </a:prstGeom>
              <a:solidFill>
                <a:srgbClr val="13142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r>
                  <a:rPr lang="en-US" altLang="zh-CN" dirty="0" smtClean="0">
                    <a:solidFill>
                      <a:srgbClr val="FFFFFF"/>
                    </a:solidFill>
                    <a:sym typeface="Calibri" pitchFamily="34" charset="0"/>
                  </a:rPr>
                  <a:t>2017</a:t>
                </a:r>
                <a:r>
                  <a:rPr lang="zh-CN" altLang="en-US" dirty="0" smtClean="0">
                    <a:solidFill>
                      <a:srgbClr val="FFFFFF"/>
                    </a:solidFill>
                    <a:sym typeface="Calibri" pitchFamily="34" charset="0"/>
                  </a:rPr>
                  <a:t>、</a:t>
                </a:r>
                <a:r>
                  <a:rPr lang="en-US" altLang="zh-CN" dirty="0" smtClean="0">
                    <a:solidFill>
                      <a:srgbClr val="FFFFFF"/>
                    </a:solidFill>
                    <a:sym typeface="Calibri" pitchFamily="34" charset="0"/>
                  </a:rPr>
                  <a:t>2018</a:t>
                </a:r>
                <a:endParaRPr lang="zh-CN" altLang="en-US" dirty="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6" name="组合 13"/>
            <p:cNvGrpSpPr>
              <a:grpSpLocks/>
            </p:cNvGrpSpPr>
            <p:nvPr/>
          </p:nvGrpSpPr>
          <p:grpSpPr bwMode="auto">
            <a:xfrm>
              <a:off x="7760018" y="3406775"/>
              <a:ext cx="1574800" cy="430213"/>
              <a:chOff x="0" y="0"/>
              <a:chExt cx="779929" cy="430051"/>
            </a:xfrm>
          </p:grpSpPr>
          <p:sp>
            <p:nvSpPr>
              <p:cNvPr id="3108" name="等腰三角形 20"/>
              <p:cNvSpPr>
                <a:spLocks noChangeArrowheads="1"/>
              </p:cNvSpPr>
              <p:nvPr/>
            </p:nvSpPr>
            <p:spPr bwMode="auto">
              <a:xfrm flipV="1">
                <a:off x="268334" y="268686"/>
                <a:ext cx="259976" cy="161365"/>
              </a:xfrm>
              <a:prstGeom prst="triangle">
                <a:avLst>
                  <a:gd name="adj" fmla="val 50000"/>
                </a:avLst>
              </a:prstGeom>
              <a:solidFill>
                <a:srgbClr val="13142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09" name="矩形 3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79929" cy="259719"/>
              </a:xfrm>
              <a:prstGeom prst="rect">
                <a:avLst/>
              </a:prstGeom>
              <a:solidFill>
                <a:srgbClr val="222A3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r>
                  <a:rPr lang="en-US" altLang="zh-CN" dirty="0" smtClean="0">
                    <a:solidFill>
                      <a:srgbClr val="FFFFFF"/>
                    </a:solidFill>
                    <a:sym typeface="Calibri" pitchFamily="34" charset="0"/>
                  </a:rPr>
                  <a:t>2019</a:t>
                </a:r>
                <a:r>
                  <a:rPr lang="zh-CN" altLang="en-US" dirty="0" smtClean="0">
                    <a:solidFill>
                      <a:srgbClr val="FFFFFF"/>
                    </a:solidFill>
                    <a:sym typeface="Calibri" pitchFamily="34" charset="0"/>
                  </a:rPr>
                  <a:t>、</a:t>
                </a:r>
                <a:r>
                  <a:rPr lang="en-US" altLang="zh-CN" dirty="0" smtClean="0">
                    <a:solidFill>
                      <a:srgbClr val="FFFFFF"/>
                    </a:solidFill>
                    <a:sym typeface="Calibri" pitchFamily="34" charset="0"/>
                  </a:rPr>
                  <a:t>2020</a:t>
                </a:r>
                <a:endParaRPr lang="zh-CN" altLang="en-US" dirty="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7" name="组合 16"/>
            <p:cNvGrpSpPr>
              <a:grpSpLocks/>
            </p:cNvGrpSpPr>
            <p:nvPr/>
          </p:nvGrpSpPr>
          <p:grpSpPr bwMode="auto">
            <a:xfrm>
              <a:off x="9630093" y="3514725"/>
              <a:ext cx="1460500" cy="434975"/>
              <a:chOff x="0" y="0"/>
              <a:chExt cx="779929" cy="434658"/>
            </a:xfrm>
          </p:grpSpPr>
          <p:sp>
            <p:nvSpPr>
              <p:cNvPr id="3106" name="等腰三角形 24"/>
              <p:cNvSpPr>
                <a:spLocks noChangeArrowheads="1"/>
              </p:cNvSpPr>
              <p:nvPr/>
            </p:nvSpPr>
            <p:spPr bwMode="auto">
              <a:xfrm>
                <a:off x="268942" y="0"/>
                <a:ext cx="259976" cy="161365"/>
              </a:xfrm>
              <a:prstGeom prst="triangle">
                <a:avLst>
                  <a:gd name="adj" fmla="val 50000"/>
                </a:avLst>
              </a:prstGeom>
              <a:solidFill>
                <a:srgbClr val="13142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07" name="矩形 33"/>
              <p:cNvSpPr>
                <a:spLocks noChangeArrowheads="1"/>
              </p:cNvSpPr>
              <p:nvPr/>
            </p:nvSpPr>
            <p:spPr bwMode="auto">
              <a:xfrm>
                <a:off x="0" y="127819"/>
                <a:ext cx="779929" cy="306839"/>
              </a:xfrm>
              <a:prstGeom prst="rect">
                <a:avLst/>
              </a:prstGeom>
              <a:solidFill>
                <a:srgbClr val="222A3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r>
                  <a:rPr lang="en-US" altLang="zh-CN" dirty="0" smtClean="0">
                    <a:solidFill>
                      <a:srgbClr val="FFFFFF"/>
                    </a:solidFill>
                    <a:sym typeface="Calibri" pitchFamily="34" charset="0"/>
                  </a:rPr>
                  <a:t>2021</a:t>
                </a:r>
                <a:r>
                  <a:rPr lang="zh-CN" altLang="en-US" dirty="0" smtClean="0">
                    <a:solidFill>
                      <a:srgbClr val="FFFFFF"/>
                    </a:solidFill>
                    <a:sym typeface="Calibri" pitchFamily="34" charset="0"/>
                  </a:rPr>
                  <a:t>、</a:t>
                </a:r>
                <a:r>
                  <a:rPr lang="en-US" altLang="zh-CN" dirty="0" smtClean="0">
                    <a:solidFill>
                      <a:srgbClr val="FFFFFF"/>
                    </a:solidFill>
                    <a:sym typeface="Calibri" pitchFamily="34" charset="0"/>
                  </a:rPr>
                  <a:t>2022</a:t>
                </a:r>
                <a:endParaRPr lang="zh-CN" altLang="en-US" dirty="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8" name="组合 1"/>
            <p:cNvGrpSpPr>
              <a:grpSpLocks/>
            </p:cNvGrpSpPr>
            <p:nvPr/>
          </p:nvGrpSpPr>
          <p:grpSpPr bwMode="auto">
            <a:xfrm>
              <a:off x="228600" y="3520440"/>
              <a:ext cx="11214100" cy="274320"/>
              <a:chOff x="0" y="0"/>
              <a:chExt cx="10614423" cy="109817"/>
            </a:xfrm>
          </p:grpSpPr>
          <p:sp>
            <p:nvSpPr>
              <p:cNvPr id="3104" name="直接连接符 2"/>
              <p:cNvSpPr>
                <a:spLocks noChangeShapeType="1"/>
              </p:cNvSpPr>
              <p:nvPr/>
            </p:nvSpPr>
            <p:spPr bwMode="auto">
              <a:xfrm>
                <a:off x="70392" y="54910"/>
                <a:ext cx="10544031" cy="1"/>
              </a:xfrm>
              <a:prstGeom prst="line">
                <a:avLst/>
              </a:prstGeom>
              <a:noFill/>
              <a:ln w="31750">
                <a:solidFill>
                  <a:srgbClr val="222A35"/>
                </a:solidFill>
                <a:miter lim="800000"/>
                <a:headEnd/>
                <a:tailEnd type="stealth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5" name="椭圆 3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9817" cy="109817"/>
              </a:xfrm>
              <a:prstGeom prst="ellipse">
                <a:avLst/>
              </a:prstGeom>
              <a:solidFill>
                <a:srgbClr val="E74C2E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3094" name="线形标注 2(带强调线) 41"/>
            <p:cNvSpPr>
              <a:spLocks/>
            </p:cNvSpPr>
            <p:nvPr/>
          </p:nvSpPr>
          <p:spPr bwMode="auto">
            <a:xfrm>
              <a:off x="3954061" y="1449411"/>
              <a:ext cx="2235298" cy="684095"/>
            </a:xfrm>
            <a:prstGeom prst="accentCallout2">
              <a:avLst>
                <a:gd name="adj1" fmla="val 18750"/>
                <a:gd name="adj2" fmla="val -8333"/>
                <a:gd name="adj3" fmla="val 22319"/>
                <a:gd name="adj4" fmla="val -18977"/>
                <a:gd name="adj5" fmla="val 89287"/>
                <a:gd name="adj6" fmla="val -3974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Font typeface="Arial" pitchFamily="34" charset="0"/>
                <a:buNone/>
              </a:pPr>
              <a:r>
                <a:rPr lang="zh-CN" altLang="en-US" sz="1200" dirty="0">
                  <a:latin typeface="Arial" pitchFamily="34" charset="0"/>
                </a:rPr>
                <a:t>祯和祥公司</a:t>
              </a:r>
            </a:p>
            <a:p>
              <a:pPr>
                <a:buFont typeface="Arial" pitchFamily="34" charset="0"/>
                <a:buNone/>
              </a:pPr>
              <a:r>
                <a:rPr lang="zh-CN" altLang="en-US" sz="1200" dirty="0">
                  <a:latin typeface="Arial" pitchFamily="34" charset="0"/>
                </a:rPr>
                <a:t>直接延续圣润资产、人员、技术、业务</a:t>
              </a:r>
            </a:p>
            <a:p>
              <a:pPr>
                <a:buFont typeface="Arial" pitchFamily="34" charset="0"/>
                <a:buNone/>
              </a:pPr>
              <a:r>
                <a:rPr lang="en-US" altLang="zh-CN" sz="1200" dirty="0">
                  <a:latin typeface="Arial" pitchFamily="34" charset="0"/>
                </a:rPr>
                <a:t>Zhen He Xiang </a:t>
              </a:r>
              <a:r>
                <a:rPr lang="en-US" altLang="zh-CN" sz="1200" dirty="0" err="1">
                  <a:latin typeface="Arial" pitchFamily="34" charset="0"/>
                </a:rPr>
                <a:t>comapny</a:t>
              </a:r>
              <a:endParaRPr lang="en-US" altLang="zh-CN" sz="1200" dirty="0">
                <a:latin typeface="Arial" pitchFamily="34" charset="0"/>
              </a:endParaRPr>
            </a:p>
            <a:p>
              <a:pPr>
                <a:buFont typeface="Arial" pitchFamily="34" charset="0"/>
                <a:buNone/>
              </a:pPr>
              <a:r>
                <a:rPr lang="en-US" altLang="zh-CN" sz="1200" dirty="0">
                  <a:latin typeface="Arial" pitchFamily="34" charset="0"/>
                </a:rPr>
                <a:t>Keep the asset , staff, technology  and business of </a:t>
              </a:r>
              <a:r>
                <a:rPr lang="en-US" altLang="zh-CN" sz="1200" dirty="0" err="1">
                  <a:latin typeface="Arial" pitchFamily="34" charset="0"/>
                </a:rPr>
                <a:t>Sheng</a:t>
              </a:r>
              <a:r>
                <a:rPr lang="en-US" altLang="zh-CN" sz="1200" dirty="0">
                  <a:latin typeface="Arial" pitchFamily="34" charset="0"/>
                </a:rPr>
                <a:t> Run</a:t>
              </a:r>
            </a:p>
          </p:txBody>
        </p:sp>
        <p:sp>
          <p:nvSpPr>
            <p:cNvPr id="3095" name="线形标注 2(带强调线) 42"/>
            <p:cNvSpPr>
              <a:spLocks/>
            </p:cNvSpPr>
            <p:nvPr/>
          </p:nvSpPr>
          <p:spPr bwMode="auto">
            <a:xfrm>
              <a:off x="5554980" y="4379913"/>
              <a:ext cx="1916113" cy="825500"/>
            </a:xfrm>
            <a:prstGeom prst="accentCallout2">
              <a:avLst>
                <a:gd name="adj1" fmla="val 18750"/>
                <a:gd name="adj2" fmla="val -8333"/>
                <a:gd name="adj3" fmla="val 14935"/>
                <a:gd name="adj4" fmla="val -18181"/>
                <a:gd name="adj5" fmla="val 43977"/>
                <a:gd name="adj6" fmla="val -42773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Font typeface="Arial" pitchFamily="34" charset="0"/>
                <a:buNone/>
              </a:pPr>
              <a:r>
                <a:rPr lang="zh-CN" altLang="en-US" sz="1200">
                  <a:latin typeface="Arial" pitchFamily="34" charset="0"/>
                </a:rPr>
                <a:t>股权重置，</a:t>
              </a:r>
              <a:endParaRPr lang="en-US" altLang="zh-CN" sz="1200">
                <a:latin typeface="Arial" pitchFamily="34" charset="0"/>
              </a:endParaRPr>
            </a:p>
            <a:p>
              <a:pPr>
                <a:buFont typeface="Arial" pitchFamily="34" charset="0"/>
                <a:buNone/>
              </a:pPr>
              <a:r>
                <a:rPr lang="zh-CN" altLang="en-US" sz="1200">
                  <a:latin typeface="Arial" pitchFamily="34" charset="0"/>
                </a:rPr>
                <a:t>建立现代企业制度</a:t>
              </a:r>
              <a:endParaRPr lang="en-US" altLang="zh-CN" sz="1200">
                <a:latin typeface="Arial" pitchFamily="34" charset="0"/>
              </a:endParaRPr>
            </a:p>
            <a:p>
              <a:pPr>
                <a:buFont typeface="Arial" pitchFamily="34" charset="0"/>
                <a:buNone/>
              </a:pPr>
              <a:r>
                <a:rPr lang="zh-CN" altLang="en-US" sz="1200">
                  <a:latin typeface="Arial" pitchFamily="34" charset="0"/>
                </a:rPr>
                <a:t>确定战略发展目标</a:t>
              </a:r>
            </a:p>
            <a:p>
              <a:pPr>
                <a:buFont typeface="Arial" pitchFamily="34" charset="0"/>
                <a:buNone/>
              </a:pPr>
              <a:r>
                <a:rPr lang="en-US" altLang="zh-CN" sz="1200">
                  <a:latin typeface="Arial" pitchFamily="34" charset="0"/>
                </a:rPr>
                <a:t>Reset the right of stock,</a:t>
              </a:r>
            </a:p>
            <a:p>
              <a:pPr>
                <a:buFont typeface="Arial" pitchFamily="34" charset="0"/>
                <a:buNone/>
              </a:pPr>
              <a:r>
                <a:rPr lang="en-US" altLang="zh-CN" sz="1200">
                  <a:latin typeface="Arial" pitchFamily="34" charset="0"/>
                </a:rPr>
                <a:t>establish modern company system,</a:t>
              </a:r>
            </a:p>
            <a:p>
              <a:pPr>
                <a:buFont typeface="Arial" pitchFamily="34" charset="0"/>
                <a:buNone/>
              </a:pPr>
              <a:r>
                <a:rPr lang="en-US" altLang="zh-CN" sz="1200">
                  <a:latin typeface="Arial" pitchFamily="34" charset="0"/>
                </a:rPr>
                <a:t>make strategic target.</a:t>
              </a:r>
            </a:p>
          </p:txBody>
        </p:sp>
        <p:sp>
          <p:nvSpPr>
            <p:cNvPr id="3096" name="线形标注 2(带强调线) 43"/>
            <p:cNvSpPr>
              <a:spLocks/>
            </p:cNvSpPr>
            <p:nvPr/>
          </p:nvSpPr>
          <p:spPr bwMode="auto">
            <a:xfrm>
              <a:off x="7120167" y="678640"/>
              <a:ext cx="2015845" cy="1505009"/>
            </a:xfrm>
            <a:prstGeom prst="accentCallout2">
              <a:avLst>
                <a:gd name="adj1" fmla="val 18750"/>
                <a:gd name="adj2" fmla="val -8333"/>
                <a:gd name="adj3" fmla="val 22319"/>
                <a:gd name="adj4" fmla="val -18977"/>
                <a:gd name="adj5" fmla="val 53014"/>
                <a:gd name="adj6" fmla="val -2743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Font typeface="Arial" pitchFamily="34" charset="0"/>
                <a:buNone/>
              </a:pPr>
              <a:r>
                <a:rPr lang="zh-CN" altLang="en-US" sz="1200" dirty="0">
                  <a:latin typeface="Arial" pitchFamily="34" charset="0"/>
                </a:rPr>
                <a:t>建设新工厂、搬迁，</a:t>
              </a:r>
            </a:p>
            <a:p>
              <a:pPr>
                <a:buFont typeface="Arial" pitchFamily="34" charset="0"/>
                <a:buNone/>
              </a:pPr>
              <a:r>
                <a:rPr lang="zh-CN" altLang="en-US" sz="1200" dirty="0">
                  <a:latin typeface="Arial" pitchFamily="34" charset="0"/>
                </a:rPr>
                <a:t>在高铁、汽车</a:t>
              </a:r>
              <a:r>
                <a:rPr lang="zh-CN" altLang="en-US" sz="1200" dirty="0" smtClean="0">
                  <a:latin typeface="Arial" pitchFamily="34" charset="0"/>
                </a:rPr>
                <a:t>、消费电子、家电</a:t>
              </a:r>
              <a:r>
                <a:rPr lang="zh-CN" altLang="en-US" sz="1200" dirty="0">
                  <a:latin typeface="Arial" pitchFamily="34" charset="0"/>
                </a:rPr>
                <a:t>行业进入前列</a:t>
              </a:r>
              <a:r>
                <a:rPr lang="zh-CN" altLang="en-US" sz="1200" dirty="0" smtClean="0">
                  <a:latin typeface="Arial" pitchFamily="34" charset="0"/>
                </a:rPr>
                <a:t>。</a:t>
              </a:r>
              <a:endParaRPr lang="en-US" altLang="zh-CN" sz="1200" dirty="0">
                <a:latin typeface="Arial" pitchFamily="34" charset="0"/>
              </a:endParaRPr>
            </a:p>
            <a:p>
              <a:pPr>
                <a:buFont typeface="Arial" pitchFamily="34" charset="0"/>
                <a:buNone/>
              </a:pPr>
              <a:r>
                <a:rPr lang="en-US" altLang="zh-CN" sz="1200" dirty="0">
                  <a:latin typeface="Arial" pitchFamily="34" charset="0"/>
                </a:rPr>
                <a:t>Build new factory.</a:t>
              </a:r>
            </a:p>
            <a:p>
              <a:pPr>
                <a:buFont typeface="Arial" pitchFamily="34" charset="0"/>
                <a:buNone/>
              </a:pPr>
              <a:r>
                <a:rPr lang="en-US" altLang="zh-CN" sz="1200" dirty="0">
                  <a:latin typeface="Arial" pitchFamily="34" charset="0"/>
                </a:rPr>
                <a:t>In the industry of high-speed rail ,car and home appliance  get into the forefront .</a:t>
              </a:r>
            </a:p>
            <a:p>
              <a:pPr>
                <a:buFont typeface="Arial" pitchFamily="34" charset="0"/>
                <a:buNone/>
              </a:pPr>
              <a:endParaRPr lang="en-US" altLang="zh-CN" sz="1200" dirty="0">
                <a:latin typeface="Arial" pitchFamily="34" charset="0"/>
              </a:endParaRPr>
            </a:p>
          </p:txBody>
        </p:sp>
        <p:sp>
          <p:nvSpPr>
            <p:cNvPr id="3097" name="线形标注 2(带强调线) 44"/>
            <p:cNvSpPr>
              <a:spLocks/>
            </p:cNvSpPr>
            <p:nvPr/>
          </p:nvSpPr>
          <p:spPr bwMode="auto">
            <a:xfrm>
              <a:off x="9496785" y="4190089"/>
              <a:ext cx="2496876" cy="1356729"/>
            </a:xfrm>
            <a:prstGeom prst="accentCallout2">
              <a:avLst>
                <a:gd name="adj1" fmla="val 18750"/>
                <a:gd name="adj2" fmla="val -8333"/>
                <a:gd name="adj3" fmla="val 22319"/>
                <a:gd name="adj4" fmla="val -18977"/>
                <a:gd name="adj5" fmla="val 41102"/>
                <a:gd name="adj6" fmla="val -31204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Font typeface="Arial" pitchFamily="34" charset="0"/>
                <a:buNone/>
              </a:pPr>
              <a:r>
                <a:rPr lang="zh-CN" altLang="en-US" sz="1200">
                  <a:latin typeface="Arial" pitchFamily="34" charset="0"/>
                </a:rPr>
                <a:t>全力冲刺，进入上市辅导期</a:t>
              </a:r>
            </a:p>
            <a:p>
              <a:pPr>
                <a:buFont typeface="Arial" pitchFamily="34" charset="0"/>
                <a:buNone/>
              </a:pPr>
              <a:r>
                <a:rPr lang="zh-CN" altLang="en-US" sz="1200">
                  <a:latin typeface="Arial" pitchFamily="34" charset="0"/>
                </a:rPr>
                <a:t>在主要行业市场进入前三名</a:t>
              </a:r>
            </a:p>
            <a:p>
              <a:pPr>
                <a:buFont typeface="Arial" pitchFamily="34" charset="0"/>
                <a:buNone/>
              </a:pPr>
              <a:r>
                <a:rPr lang="zh-CN" altLang="en-US" sz="1200">
                  <a:latin typeface="Arial" pitchFamily="34" charset="0"/>
                </a:rPr>
                <a:t>年产值 突破</a:t>
              </a:r>
              <a:r>
                <a:rPr lang="en-US" altLang="zh-CN" sz="1200">
                  <a:latin typeface="Arial" pitchFamily="34" charset="0"/>
                </a:rPr>
                <a:t>20</a:t>
              </a:r>
              <a:r>
                <a:rPr lang="zh-CN" altLang="en-US" sz="1200">
                  <a:latin typeface="Arial" pitchFamily="34" charset="0"/>
                </a:rPr>
                <a:t>亿元</a:t>
              </a:r>
            </a:p>
            <a:p>
              <a:pPr>
                <a:buFont typeface="Arial" pitchFamily="34" charset="0"/>
                <a:buNone/>
              </a:pPr>
              <a:r>
                <a:rPr lang="en-US" altLang="zh-CN" sz="1200">
                  <a:latin typeface="Arial" pitchFamily="34" charset="0"/>
                </a:rPr>
                <a:t>Sprint,enter into listing teching phase.</a:t>
              </a:r>
            </a:p>
            <a:p>
              <a:pPr>
                <a:buFont typeface="Arial" pitchFamily="34" charset="0"/>
                <a:buNone/>
              </a:pPr>
              <a:r>
                <a:rPr lang="en-US" altLang="zh-CN" sz="1200">
                  <a:latin typeface="Arial" pitchFamily="34" charset="0"/>
                </a:rPr>
                <a:t>Annual output value break two billion CNY  and b</a:t>
              </a:r>
              <a:r>
                <a:rPr lang="en-US" altLang="zh-CN" sz="1200">
                  <a:latin typeface="Arial" pitchFamily="34" charset="0"/>
                  <a:sym typeface="宋体" pitchFamily="2" charset="-122"/>
                </a:rPr>
                <a:t>ecome the top three in main industry market</a:t>
              </a:r>
              <a:r>
                <a:rPr lang="en-US" altLang="zh-CN" sz="1200">
                  <a:latin typeface="Arial" pitchFamily="34" charset="0"/>
                </a:rPr>
                <a:t>.</a:t>
              </a:r>
            </a:p>
          </p:txBody>
        </p:sp>
        <p:sp>
          <p:nvSpPr>
            <p:cNvPr id="3098" name="线形标注 2(带强调线) 45"/>
            <p:cNvSpPr>
              <a:spLocks/>
            </p:cNvSpPr>
            <p:nvPr/>
          </p:nvSpPr>
          <p:spPr bwMode="auto">
            <a:xfrm>
              <a:off x="10198628" y="556864"/>
              <a:ext cx="1943147" cy="1256443"/>
            </a:xfrm>
            <a:prstGeom prst="accentCallout2">
              <a:avLst>
                <a:gd name="adj1" fmla="val 18750"/>
                <a:gd name="adj2" fmla="val -8333"/>
                <a:gd name="adj3" fmla="val 22319"/>
                <a:gd name="adj4" fmla="val -18977"/>
                <a:gd name="adj5" fmla="val 39282"/>
                <a:gd name="adj6" fmla="val -25796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Font typeface="Arial" pitchFamily="34" charset="0"/>
                <a:buNone/>
              </a:pPr>
              <a:r>
                <a:rPr lang="zh-CN" altLang="en-US" sz="1200">
                  <a:latin typeface="Arial" pitchFamily="34" charset="0"/>
                </a:rPr>
                <a:t>力争成为上市公司</a:t>
              </a:r>
            </a:p>
            <a:p>
              <a:pPr>
                <a:buFont typeface="Arial" pitchFamily="34" charset="0"/>
                <a:buNone/>
              </a:pPr>
              <a:r>
                <a:rPr lang="zh-CN" altLang="en-US" sz="1200">
                  <a:latin typeface="Arial" pitchFamily="34" charset="0"/>
                </a:rPr>
                <a:t>行业内佼佼者</a:t>
              </a:r>
            </a:p>
            <a:p>
              <a:pPr>
                <a:buFont typeface="Arial" pitchFamily="34" charset="0"/>
                <a:buNone/>
              </a:pPr>
              <a:r>
                <a:rPr lang="zh-CN" altLang="en-US" sz="1200">
                  <a:latin typeface="Arial" pitchFamily="34" charset="0"/>
                </a:rPr>
                <a:t>年产值突破</a:t>
              </a:r>
              <a:r>
                <a:rPr lang="en-US" altLang="zh-CN" sz="1200">
                  <a:latin typeface="Arial" pitchFamily="34" charset="0"/>
                </a:rPr>
                <a:t>50</a:t>
              </a:r>
              <a:r>
                <a:rPr lang="zh-CN" altLang="en-US" sz="1200">
                  <a:latin typeface="Arial" pitchFamily="34" charset="0"/>
                </a:rPr>
                <a:t>亿元</a:t>
              </a:r>
            </a:p>
            <a:p>
              <a:r>
                <a:rPr lang="zh-CN" altLang="en-US" sz="1200">
                  <a:latin typeface="Arial" pitchFamily="34" charset="0"/>
                </a:rPr>
                <a:t>进入品牌运营阶段</a:t>
              </a:r>
            </a:p>
            <a:p>
              <a:pPr>
                <a:buFont typeface="Arial" pitchFamily="34" charset="0"/>
                <a:buNone/>
              </a:pPr>
              <a:r>
                <a:rPr lang="en-US" altLang="zh-CN" sz="1200">
                  <a:latin typeface="Arial" pitchFamily="34" charset="0"/>
                </a:rPr>
                <a:t>In the public company become into the ACE.</a:t>
              </a:r>
            </a:p>
            <a:p>
              <a:pPr>
                <a:buFont typeface="Arial" pitchFamily="34" charset="0"/>
                <a:buNone/>
              </a:pPr>
              <a:r>
                <a:rPr lang="en-US" altLang="zh-CN" sz="1200">
                  <a:latin typeface="Arial" pitchFamily="34" charset="0"/>
                </a:rPr>
                <a:t>Annual output value break five billion CNY and start brand operation</a:t>
              </a:r>
            </a:p>
            <a:p>
              <a:pPr>
                <a:buFont typeface="Arial" pitchFamily="34" charset="0"/>
                <a:buNone/>
              </a:pPr>
              <a:endParaRPr lang="zh-CN" altLang="en-US" sz="1600">
                <a:latin typeface="Arial" pitchFamily="34" charset="0"/>
              </a:endParaRPr>
            </a:p>
          </p:txBody>
        </p:sp>
        <p:sp>
          <p:nvSpPr>
            <p:cNvPr id="3099" name="椭圆 8"/>
            <p:cNvSpPr>
              <a:spLocks noChangeArrowheads="1"/>
            </p:cNvSpPr>
            <p:nvPr/>
          </p:nvSpPr>
          <p:spPr bwMode="auto">
            <a:xfrm>
              <a:off x="201613" y="2661285"/>
              <a:ext cx="960437" cy="958850"/>
            </a:xfrm>
            <a:prstGeom prst="ellipse">
              <a:avLst/>
            </a:prstGeom>
            <a:solidFill>
              <a:srgbClr val="E74C2E"/>
            </a:solidFill>
            <a:ln w="57150">
              <a:solidFill>
                <a:srgbClr val="323F4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r>
                <a:rPr lang="zh-CN" altLang="en-US" sz="2500">
                  <a:solidFill>
                    <a:srgbClr val="FFFFFF"/>
                  </a:solidFill>
                  <a:latin typeface="方正稚艺简体"/>
                  <a:ea typeface="方正稚艺简体"/>
                  <a:cs typeface="方正稚艺简体"/>
                  <a:sym typeface="方正稚艺简体"/>
                </a:rPr>
                <a:t>起航</a:t>
              </a:r>
              <a:endParaRPr lang="en-US" altLang="zh-CN" sz="2500">
                <a:solidFill>
                  <a:srgbClr val="FFFFFF"/>
                </a:solidFill>
                <a:latin typeface="方正稚艺简体"/>
                <a:ea typeface="方正稚艺简体"/>
                <a:cs typeface="方正稚艺简体"/>
                <a:sym typeface="方正稚艺简体"/>
              </a:endParaRPr>
            </a:p>
          </p:txBody>
        </p:sp>
        <p:sp>
          <p:nvSpPr>
            <p:cNvPr id="3100" name="线形标注 2(带强调线) 41"/>
            <p:cNvSpPr>
              <a:spLocks/>
            </p:cNvSpPr>
            <p:nvPr/>
          </p:nvSpPr>
          <p:spPr bwMode="auto">
            <a:xfrm>
              <a:off x="1126986" y="1446546"/>
              <a:ext cx="2004974" cy="1237818"/>
            </a:xfrm>
            <a:prstGeom prst="accentCallout2">
              <a:avLst>
                <a:gd name="adj1" fmla="val 18750"/>
                <a:gd name="adj2" fmla="val -8333"/>
                <a:gd name="adj3" fmla="val 22319"/>
                <a:gd name="adj4" fmla="val -18977"/>
                <a:gd name="adj5" fmla="val 105903"/>
                <a:gd name="adj6" fmla="val -35764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Font typeface="Arial" pitchFamily="34" charset="0"/>
                <a:buNone/>
              </a:pPr>
              <a:r>
                <a:rPr lang="zh-CN" altLang="en-US" sz="1200" dirty="0">
                  <a:latin typeface="Arial" pitchFamily="34" charset="0"/>
                </a:rPr>
                <a:t>圣</a:t>
              </a:r>
              <a:r>
                <a:rPr lang="zh-CN" altLang="en-US" sz="1200" dirty="0" smtClean="0">
                  <a:latin typeface="Arial" pitchFamily="34" charset="0"/>
                </a:rPr>
                <a:t>润实业公司</a:t>
              </a:r>
              <a:r>
                <a:rPr lang="zh-CN" altLang="en-US" sz="1200" dirty="0">
                  <a:latin typeface="Arial" pitchFamily="34" charset="0"/>
                </a:rPr>
                <a:t>成立</a:t>
              </a:r>
            </a:p>
            <a:p>
              <a:pPr>
                <a:buFont typeface="Arial" pitchFamily="34" charset="0"/>
                <a:buNone/>
              </a:pPr>
              <a:r>
                <a:rPr lang="zh-CN" altLang="en-US" sz="1200" dirty="0">
                  <a:latin typeface="Arial" pitchFamily="34" charset="0"/>
                </a:rPr>
                <a:t>战略定位于工业铝挤压</a:t>
              </a:r>
              <a:r>
                <a:rPr lang="zh-CN" altLang="en-US" sz="1200" dirty="0" smtClean="0">
                  <a:latin typeface="Arial" pitchFamily="34" charset="0"/>
                </a:rPr>
                <a:t>型材</a:t>
              </a:r>
              <a:endParaRPr lang="zh-CN" altLang="en-US" sz="1200" dirty="0">
                <a:latin typeface="Arial" pitchFamily="34" charset="0"/>
              </a:endParaRPr>
            </a:p>
            <a:p>
              <a:pPr>
                <a:buFont typeface="Arial" pitchFamily="34" charset="0"/>
                <a:buNone/>
              </a:pPr>
              <a:r>
                <a:rPr lang="en-US" altLang="zh-CN" sz="1200" dirty="0">
                  <a:latin typeface="Arial" pitchFamily="34" charset="0"/>
                  <a:sym typeface="宋体" pitchFamily="2" charset="-122"/>
                </a:rPr>
                <a:t>Establish </a:t>
              </a:r>
              <a:r>
                <a:rPr lang="en-US" altLang="zh-CN" sz="1200" dirty="0" err="1">
                  <a:latin typeface="Arial" pitchFamily="34" charset="0"/>
                  <a:sym typeface="宋体" pitchFamily="2" charset="-122"/>
                </a:rPr>
                <a:t>ShengRun</a:t>
              </a:r>
              <a:r>
                <a:rPr lang="en-US" altLang="zh-CN" sz="1200" dirty="0">
                  <a:latin typeface="Arial" pitchFamily="34" charset="0"/>
                  <a:sym typeface="宋体" pitchFamily="2" charset="-122"/>
                </a:rPr>
                <a:t> company</a:t>
              </a:r>
            </a:p>
            <a:p>
              <a:pPr>
                <a:buFont typeface="Arial" pitchFamily="34" charset="0"/>
                <a:buNone/>
              </a:pPr>
              <a:r>
                <a:rPr lang="en-US" altLang="zh-CN" sz="1200" dirty="0">
                  <a:latin typeface="Arial" pitchFamily="34" charset="0"/>
                  <a:sym typeface="宋体" pitchFamily="2" charset="-122"/>
                </a:rPr>
                <a:t>Strategic industry </a:t>
              </a:r>
            </a:p>
            <a:p>
              <a:pPr>
                <a:buFont typeface="Arial" pitchFamily="34" charset="0"/>
                <a:buNone/>
              </a:pPr>
              <a:r>
                <a:rPr lang="en-US" altLang="zh-CN" sz="1200" dirty="0">
                  <a:latin typeface="Arial" pitchFamily="34" charset="0"/>
                  <a:sym typeface="宋体" pitchFamily="2" charset="-122"/>
                </a:rPr>
                <a:t>aluminum extrusion plates positioning</a:t>
              </a:r>
            </a:p>
            <a:p>
              <a:pPr>
                <a:buFont typeface="Arial" pitchFamily="34" charset="0"/>
                <a:buNone/>
              </a:pPr>
              <a:endParaRPr lang="en-US" altLang="zh-CN" sz="1200" dirty="0">
                <a:latin typeface="Arial" pitchFamily="34" charset="0"/>
                <a:sym typeface="宋体" pitchFamily="2" charset="-122"/>
              </a:endParaRPr>
            </a:p>
            <a:p>
              <a:pPr>
                <a:buFont typeface="Arial" pitchFamily="34" charset="0"/>
                <a:buNone/>
              </a:pPr>
              <a:endParaRPr lang="en-US" altLang="zh-CN" sz="1400" dirty="0">
                <a:latin typeface="Arial" pitchFamily="34" charset="0"/>
              </a:endParaRPr>
            </a:p>
          </p:txBody>
        </p:sp>
        <p:sp>
          <p:nvSpPr>
            <p:cNvPr id="3101" name="椭圆 8"/>
            <p:cNvSpPr>
              <a:spLocks noChangeArrowheads="1"/>
            </p:cNvSpPr>
            <p:nvPr/>
          </p:nvSpPr>
          <p:spPr bwMode="auto">
            <a:xfrm>
              <a:off x="1222693" y="4596765"/>
              <a:ext cx="960437" cy="958850"/>
            </a:xfrm>
            <a:prstGeom prst="ellipse">
              <a:avLst/>
            </a:prstGeom>
            <a:solidFill>
              <a:srgbClr val="E74C2E"/>
            </a:solidFill>
            <a:ln w="57150">
              <a:solidFill>
                <a:srgbClr val="323F4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r>
                <a:rPr lang="zh-CN" altLang="en-US" sz="2500">
                  <a:solidFill>
                    <a:srgbClr val="FFFFFF"/>
                  </a:solidFill>
                  <a:latin typeface="方正稚艺简体"/>
                  <a:ea typeface="方正稚艺简体"/>
                  <a:cs typeface="方正稚艺简体"/>
                  <a:sym typeface="方正稚艺简体"/>
                </a:rPr>
                <a:t>沉淀</a:t>
              </a:r>
            </a:p>
          </p:txBody>
        </p:sp>
        <p:sp>
          <p:nvSpPr>
            <p:cNvPr id="3102" name="线形标注 2(带强调线) 41"/>
            <p:cNvSpPr>
              <a:spLocks/>
            </p:cNvSpPr>
            <p:nvPr/>
          </p:nvSpPr>
          <p:spPr bwMode="auto">
            <a:xfrm>
              <a:off x="2484471" y="4055419"/>
              <a:ext cx="1455322" cy="1447703"/>
            </a:xfrm>
            <a:prstGeom prst="accentCallout2">
              <a:avLst>
                <a:gd name="adj1" fmla="val 18750"/>
                <a:gd name="adj2" fmla="val -8333"/>
                <a:gd name="adj3" fmla="val 24426"/>
                <a:gd name="adj4" fmla="val -35153"/>
                <a:gd name="adj5" fmla="val 42741"/>
                <a:gd name="adj6" fmla="val -4968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Font typeface="Arial" pitchFamily="34" charset="0"/>
                <a:buNone/>
              </a:pPr>
              <a:r>
                <a:rPr lang="zh-CN" altLang="en-US" sz="1200">
                  <a:latin typeface="Arial" pitchFamily="34" charset="0"/>
                </a:rPr>
                <a:t>在高铁、家电、汽车、灯具、医疗等行业内逐渐崭露头角。</a:t>
              </a:r>
            </a:p>
            <a:p>
              <a:pPr>
                <a:buFont typeface="Arial" pitchFamily="34" charset="0"/>
                <a:buNone/>
              </a:pPr>
              <a:r>
                <a:rPr lang="en-US" altLang="zh-CN" sz="1200">
                  <a:latin typeface="Arial" pitchFamily="34" charset="0"/>
                </a:rPr>
                <a:t>In the industry  of high-speed rail ,light,medical,</a:t>
              </a:r>
            </a:p>
            <a:p>
              <a:pPr>
                <a:buFont typeface="Arial" pitchFamily="34" charset="0"/>
                <a:buNone/>
              </a:pPr>
              <a:r>
                <a:rPr lang="en-US" altLang="zh-CN" sz="1200">
                  <a:latin typeface="Arial" pitchFamily="34" charset="0"/>
                </a:rPr>
                <a:t>etc make a figure.</a:t>
              </a:r>
            </a:p>
          </p:txBody>
        </p:sp>
        <p:sp>
          <p:nvSpPr>
            <p:cNvPr id="3103" name="直接连接符 15"/>
            <p:cNvSpPr>
              <a:spLocks noChangeShapeType="1"/>
            </p:cNvSpPr>
            <p:nvPr/>
          </p:nvSpPr>
          <p:spPr bwMode="auto">
            <a:xfrm flipV="1">
              <a:off x="1796609" y="3832223"/>
              <a:ext cx="0" cy="784870"/>
            </a:xfrm>
            <a:prstGeom prst="line">
              <a:avLst/>
            </a:prstGeom>
            <a:noFill/>
            <a:ln w="6350">
              <a:solidFill>
                <a:srgbClr val="131426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3077" name="肘形连接符 50"/>
          <p:cNvCxnSpPr>
            <a:cxnSpLocks noChangeShapeType="1"/>
            <a:stCxn id="3087" idx="4"/>
            <a:endCxn id="3106" idx="0"/>
          </p:cNvCxnSpPr>
          <p:nvPr/>
        </p:nvCxnSpPr>
        <p:spPr bwMode="auto">
          <a:xfrm rot="5400000" flipV="1">
            <a:off x="8526462" y="2719388"/>
            <a:ext cx="1431925" cy="806450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131426"/>
            </a:solidFill>
            <a:prstDash val="dash"/>
            <a:miter lim="800000"/>
            <a:headEnd/>
            <a:tailEnd/>
          </a:ln>
        </p:spPr>
      </p:cxnSp>
      <p:sp>
        <p:nvSpPr>
          <p:cNvPr id="53" name="椭圆 52"/>
          <p:cNvSpPr/>
          <p:nvPr/>
        </p:nvSpPr>
        <p:spPr>
          <a:xfrm>
            <a:off x="5004816" y="3789025"/>
            <a:ext cx="1656115" cy="576263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文本框 1"/>
          <p:cNvSpPr>
            <a:spLocks noChangeArrowheads="1"/>
          </p:cNvSpPr>
          <p:nvPr/>
        </p:nvSpPr>
        <p:spPr bwMode="auto">
          <a:xfrm>
            <a:off x="142429" y="6473825"/>
            <a:ext cx="103187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第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19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页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8" name="文本框 101"/>
          <p:cNvSpPr>
            <a:spLocks noChangeArrowheads="1"/>
          </p:cNvSpPr>
          <p:nvPr/>
        </p:nvSpPr>
        <p:spPr bwMode="auto">
          <a:xfrm>
            <a:off x="216029" y="1967403"/>
            <a:ext cx="313248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396496" y="404790"/>
            <a:ext cx="10054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团队建设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" name="Picture 5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861" y="1268850"/>
            <a:ext cx="4035654" cy="2088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5" name="Picture 1" descr="C:\Users\u\AppData\Roaming\Tencent\Users\582685958\TIM\WinTemp\RichOle\6~DSB8[V_4~VHLFJZRY_M]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526" y="1196845"/>
            <a:ext cx="3372795" cy="4455420"/>
          </a:xfrm>
          <a:prstGeom prst="rect">
            <a:avLst/>
          </a:prstGeom>
          <a:noFill/>
        </p:spPr>
      </p:pic>
      <p:sp>
        <p:nvSpPr>
          <p:cNvPr id="8" name="Text Box 43"/>
          <p:cNvSpPr txBox="1">
            <a:spLocks noChangeArrowheads="1"/>
          </p:cNvSpPr>
          <p:nvPr/>
        </p:nvSpPr>
        <p:spPr bwMode="auto">
          <a:xfrm>
            <a:off x="5724866" y="3717020"/>
            <a:ext cx="4032280" cy="250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5324" tIns="57662" rIns="115324" bIns="57662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dirty="0" smtClean="0"/>
              <a:t>---</a:t>
            </a:r>
            <a:r>
              <a:rPr lang="zh-CN" altLang="en-US" sz="1500" dirty="0" smtClean="0"/>
              <a:t>公司现有员工总数</a:t>
            </a:r>
            <a:r>
              <a:rPr lang="en-US" altLang="zh-CN" sz="1500" dirty="0" smtClean="0"/>
              <a:t>130</a:t>
            </a:r>
            <a:r>
              <a:rPr lang="zh-CN" altLang="en-US" sz="1500" dirty="0" smtClean="0"/>
              <a:t>余人；</a:t>
            </a:r>
            <a:endParaRPr lang="en-US" altLang="zh-CN" sz="1500" dirty="0" smtClean="0"/>
          </a:p>
          <a:p>
            <a:pPr>
              <a:lnSpc>
                <a:spcPct val="150000"/>
              </a:lnSpc>
            </a:pPr>
            <a:r>
              <a:rPr lang="en-US" altLang="zh-CN" sz="1500" dirty="0" smtClean="0"/>
              <a:t>---</a:t>
            </a:r>
            <a:r>
              <a:rPr lang="zh-CN" altLang="en-US" sz="1500" dirty="0" smtClean="0"/>
              <a:t>其中中高级职称技术专业人才</a:t>
            </a:r>
            <a:r>
              <a:rPr lang="en-US" altLang="zh-CN" sz="1500" dirty="0" smtClean="0"/>
              <a:t>20</a:t>
            </a:r>
            <a:r>
              <a:rPr lang="zh-CN" altLang="en-US" sz="1500" dirty="0" smtClean="0"/>
              <a:t>余人，中高级技工</a:t>
            </a:r>
            <a:r>
              <a:rPr lang="en-US" altLang="zh-CN" sz="1500" dirty="0" smtClean="0"/>
              <a:t>50</a:t>
            </a:r>
            <a:r>
              <a:rPr lang="zh-CN" altLang="en-US" sz="1500" dirty="0" smtClean="0"/>
              <a:t>余人；</a:t>
            </a:r>
            <a:endParaRPr lang="en-US" altLang="zh-CN" sz="1500" dirty="0" smtClean="0"/>
          </a:p>
          <a:p>
            <a:pPr>
              <a:lnSpc>
                <a:spcPct val="150000"/>
              </a:lnSpc>
            </a:pPr>
            <a:r>
              <a:rPr lang="en-US" altLang="zh-CN" sz="1500" dirty="0" smtClean="0"/>
              <a:t>---</a:t>
            </a:r>
            <a:r>
              <a:rPr lang="zh-CN" altLang="en-US" sz="1500" dirty="0" smtClean="0"/>
              <a:t>公司提倡“以人为本”的管理理念，通过建立完善的福利保障、人文关怀，鼓励改善创新，建立职业发展规划设计等方式促使员工和企业共同成长。</a:t>
            </a:r>
            <a:endParaRPr lang="zh-CN" altLang="en-US" sz="1500" dirty="0"/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0"/>
          <p:cNvGrpSpPr>
            <a:grpSpLocks/>
          </p:cNvGrpSpPr>
          <p:nvPr/>
        </p:nvGrpSpPr>
        <p:grpSpPr bwMode="auto">
          <a:xfrm>
            <a:off x="900531" y="1196845"/>
            <a:ext cx="5193297" cy="5039783"/>
            <a:chOff x="476" y="441"/>
            <a:chExt cx="2680" cy="2381"/>
          </a:xfrm>
        </p:grpSpPr>
        <p:sp>
          <p:nvSpPr>
            <p:cNvPr id="6152" name="Oval 15"/>
            <p:cNvSpPr>
              <a:spLocks noChangeArrowheads="1"/>
            </p:cNvSpPr>
            <p:nvPr/>
          </p:nvSpPr>
          <p:spPr bwMode="auto">
            <a:xfrm>
              <a:off x="2289" y="855"/>
              <a:ext cx="344" cy="96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6153" name="Oval 16"/>
            <p:cNvSpPr>
              <a:spLocks noChangeArrowheads="1"/>
            </p:cNvSpPr>
            <p:nvPr/>
          </p:nvSpPr>
          <p:spPr bwMode="auto">
            <a:xfrm>
              <a:off x="1694" y="1641"/>
              <a:ext cx="582" cy="163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6154" name="Oval 17"/>
            <p:cNvSpPr>
              <a:spLocks noChangeArrowheads="1"/>
            </p:cNvSpPr>
            <p:nvPr/>
          </p:nvSpPr>
          <p:spPr bwMode="auto">
            <a:xfrm>
              <a:off x="2311" y="2586"/>
              <a:ext cx="845" cy="236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6155" name="Oval 18"/>
            <p:cNvSpPr>
              <a:spLocks noChangeArrowheads="1"/>
            </p:cNvSpPr>
            <p:nvPr/>
          </p:nvSpPr>
          <p:spPr bwMode="auto">
            <a:xfrm>
              <a:off x="544" y="1927"/>
              <a:ext cx="686" cy="192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6156" name="Rectangle 19"/>
            <p:cNvSpPr>
              <a:spLocks noChangeArrowheads="1"/>
            </p:cNvSpPr>
            <p:nvPr/>
          </p:nvSpPr>
          <p:spPr bwMode="auto">
            <a:xfrm rot="-7829975">
              <a:off x="2067" y="1579"/>
              <a:ext cx="448" cy="89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5000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6157" name="Rectangle 20"/>
            <p:cNvSpPr>
              <a:spLocks noChangeArrowheads="1"/>
            </p:cNvSpPr>
            <p:nvPr/>
          </p:nvSpPr>
          <p:spPr bwMode="auto">
            <a:xfrm rot="-743917">
              <a:off x="1160" y="1382"/>
              <a:ext cx="467" cy="80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5000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594" y="757"/>
              <a:ext cx="746" cy="872"/>
              <a:chOff x="0" y="-8"/>
              <a:chExt cx="1014" cy="1177"/>
            </a:xfrm>
          </p:grpSpPr>
          <p:sp>
            <p:nvSpPr>
              <p:cNvPr id="6173" name="Rectangle 22"/>
              <p:cNvSpPr>
                <a:spLocks noChangeArrowheads="1"/>
              </p:cNvSpPr>
              <p:nvPr/>
            </p:nvSpPr>
            <p:spPr bwMode="auto">
              <a:xfrm rot="-3205349">
                <a:off x="727" y="138"/>
                <a:ext cx="376" cy="83"/>
              </a:xfrm>
              <a:prstGeom prst="rect">
                <a:avLst/>
              </a:prstGeom>
              <a:gradFill rotWithShape="1">
                <a:gsLst>
                  <a:gs pos="0">
                    <a:srgbClr val="454545"/>
                  </a:gs>
                  <a:gs pos="5000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grpSp>
            <p:nvGrpSpPr>
              <p:cNvPr id="4" name="Group 23"/>
              <p:cNvGrpSpPr>
                <a:grpSpLocks/>
              </p:cNvGrpSpPr>
              <p:nvPr/>
            </p:nvGrpSpPr>
            <p:grpSpPr bwMode="auto">
              <a:xfrm>
                <a:off x="0" y="167"/>
                <a:ext cx="1014" cy="1002"/>
                <a:chOff x="0" y="0"/>
                <a:chExt cx="1680" cy="1680"/>
              </a:xfrm>
            </p:grpSpPr>
            <p:sp>
              <p:nvSpPr>
                <p:cNvPr id="6176" name="Oval 2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rgbClr val="25320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177" name="未知"/>
                <p:cNvSpPr>
                  <a:spLocks noChangeArrowheads="1"/>
                </p:cNvSpPr>
                <p:nvPr/>
              </p:nvSpPr>
              <p:spPr bwMode="auto">
                <a:xfrm>
                  <a:off x="192" y="28"/>
                  <a:ext cx="1296" cy="634"/>
                </a:xfrm>
                <a:custGeom>
                  <a:avLst/>
                  <a:gdLst>
                    <a:gd name="T0" fmla="*/ 1054 w 1321"/>
                    <a:gd name="T1" fmla="*/ 112 h 712"/>
                    <a:gd name="T2" fmla="*/ 1067 w 1321"/>
                    <a:gd name="T3" fmla="*/ 124 h 712"/>
                    <a:gd name="T4" fmla="*/ 1070 w 1321"/>
                    <a:gd name="T5" fmla="*/ 134 h 712"/>
                    <a:gd name="T6" fmla="*/ 1065 w 1321"/>
                    <a:gd name="T7" fmla="*/ 144 h 712"/>
                    <a:gd name="T8" fmla="*/ 1052 w 1321"/>
                    <a:gd name="T9" fmla="*/ 152 h 712"/>
                    <a:gd name="T10" fmla="*/ 1031 w 1321"/>
                    <a:gd name="T11" fmla="*/ 162 h 712"/>
                    <a:gd name="T12" fmla="*/ 1004 w 1321"/>
                    <a:gd name="T13" fmla="*/ 169 h 712"/>
                    <a:gd name="T14" fmla="*/ 969 w 1321"/>
                    <a:gd name="T15" fmla="*/ 175 h 712"/>
                    <a:gd name="T16" fmla="*/ 930 w 1321"/>
                    <a:gd name="T17" fmla="*/ 182 h 712"/>
                    <a:gd name="T18" fmla="*/ 885 w 1321"/>
                    <a:gd name="T19" fmla="*/ 186 h 712"/>
                    <a:gd name="T20" fmla="*/ 836 w 1321"/>
                    <a:gd name="T21" fmla="*/ 191 h 712"/>
                    <a:gd name="T22" fmla="*/ 784 w 1321"/>
                    <a:gd name="T23" fmla="*/ 192 h 712"/>
                    <a:gd name="T24" fmla="*/ 726 w 1321"/>
                    <a:gd name="T25" fmla="*/ 197 h 712"/>
                    <a:gd name="T26" fmla="*/ 668 w 1321"/>
                    <a:gd name="T27" fmla="*/ 198 h 712"/>
                    <a:gd name="T28" fmla="*/ 645 w 1321"/>
                    <a:gd name="T29" fmla="*/ 199 h 712"/>
                    <a:gd name="T30" fmla="*/ 386 w 1321"/>
                    <a:gd name="T31" fmla="*/ 199 h 712"/>
                    <a:gd name="T32" fmla="*/ 382 w 1321"/>
                    <a:gd name="T33" fmla="*/ 199 h 712"/>
                    <a:gd name="T34" fmla="*/ 331 w 1321"/>
                    <a:gd name="T35" fmla="*/ 198 h 712"/>
                    <a:gd name="T36" fmla="*/ 282 w 1321"/>
                    <a:gd name="T37" fmla="*/ 197 h 712"/>
                    <a:gd name="T38" fmla="*/ 235 w 1321"/>
                    <a:gd name="T39" fmla="*/ 194 h 712"/>
                    <a:gd name="T40" fmla="*/ 191 w 1321"/>
                    <a:gd name="T41" fmla="*/ 191 h 712"/>
                    <a:gd name="T42" fmla="*/ 152 w 1321"/>
                    <a:gd name="T43" fmla="*/ 189 h 712"/>
                    <a:gd name="T44" fmla="*/ 116 w 1321"/>
                    <a:gd name="T45" fmla="*/ 184 h 712"/>
                    <a:gd name="T46" fmla="*/ 80 w 1321"/>
                    <a:gd name="T47" fmla="*/ 181 h 712"/>
                    <a:gd name="T48" fmla="*/ 56 w 1321"/>
                    <a:gd name="T49" fmla="*/ 176 h 712"/>
                    <a:gd name="T50" fmla="*/ 28 w 1321"/>
                    <a:gd name="T51" fmla="*/ 170 h 712"/>
                    <a:gd name="T52" fmla="*/ 18 w 1321"/>
                    <a:gd name="T53" fmla="*/ 163 h 712"/>
                    <a:gd name="T54" fmla="*/ 6 w 1321"/>
                    <a:gd name="T55" fmla="*/ 155 h 712"/>
                    <a:gd name="T56" fmla="*/ 0 w 1321"/>
                    <a:gd name="T57" fmla="*/ 146 h 712"/>
                    <a:gd name="T58" fmla="*/ 0 w 1321"/>
                    <a:gd name="T59" fmla="*/ 145 h 712"/>
                    <a:gd name="T60" fmla="*/ 4 w 1321"/>
                    <a:gd name="T61" fmla="*/ 134 h 712"/>
                    <a:gd name="T62" fmla="*/ 16 w 1321"/>
                    <a:gd name="T63" fmla="*/ 125 h 712"/>
                    <a:gd name="T64" fmla="*/ 40 w 1321"/>
                    <a:gd name="T65" fmla="*/ 103 h 712"/>
                    <a:gd name="T66" fmla="*/ 75 w 1321"/>
                    <a:gd name="T67" fmla="*/ 83 h 712"/>
                    <a:gd name="T68" fmla="*/ 120 w 1321"/>
                    <a:gd name="T69" fmla="*/ 66 h 712"/>
                    <a:gd name="T70" fmla="*/ 166 w 1321"/>
                    <a:gd name="T71" fmla="*/ 48 h 712"/>
                    <a:gd name="T72" fmla="*/ 219 w 1321"/>
                    <a:gd name="T73" fmla="*/ 34 h 712"/>
                    <a:gd name="T74" fmla="*/ 277 w 1321"/>
                    <a:gd name="T75" fmla="*/ 23 h 712"/>
                    <a:gd name="T76" fmla="*/ 336 w 1321"/>
                    <a:gd name="T77" fmla="*/ 12 h 712"/>
                    <a:gd name="T78" fmla="*/ 403 w 1321"/>
                    <a:gd name="T79" fmla="*/ 6 h 712"/>
                    <a:gd name="T80" fmla="*/ 471 w 1321"/>
                    <a:gd name="T81" fmla="*/ 4 h 712"/>
                    <a:gd name="T82" fmla="*/ 541 w 1321"/>
                    <a:gd name="T83" fmla="*/ 0 h 712"/>
                    <a:gd name="T84" fmla="*/ 615 w 1321"/>
                    <a:gd name="T85" fmla="*/ 4 h 712"/>
                    <a:gd name="T86" fmla="*/ 687 w 1321"/>
                    <a:gd name="T87" fmla="*/ 6 h 712"/>
                    <a:gd name="T88" fmla="*/ 755 w 1321"/>
                    <a:gd name="T89" fmla="*/ 14 h 712"/>
                    <a:gd name="T90" fmla="*/ 819 w 1321"/>
                    <a:gd name="T91" fmla="*/ 25 h 712"/>
                    <a:gd name="T92" fmla="*/ 877 w 1321"/>
                    <a:gd name="T93" fmla="*/ 38 h 712"/>
                    <a:gd name="T94" fmla="*/ 931 w 1321"/>
                    <a:gd name="T95" fmla="*/ 54 h 712"/>
                    <a:gd name="T96" fmla="*/ 979 w 1321"/>
                    <a:gd name="T97" fmla="*/ 71 h 712"/>
                    <a:gd name="T98" fmla="*/ 1020 w 1321"/>
                    <a:gd name="T99" fmla="*/ 91 h 712"/>
                    <a:gd name="T100" fmla="*/ 1054 w 1321"/>
                    <a:gd name="T101" fmla="*/ 112 h 712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1321"/>
                    <a:gd name="T154" fmla="*/ 0 h 712"/>
                    <a:gd name="T155" fmla="*/ 1321 w 1321"/>
                    <a:gd name="T156" fmla="*/ 712 h 712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6175" name="Text Box 26"/>
              <p:cNvSpPr txBox="1">
                <a:spLocks noChangeArrowheads="1"/>
              </p:cNvSpPr>
              <p:nvPr/>
            </p:nvSpPr>
            <p:spPr bwMode="auto">
              <a:xfrm>
                <a:off x="105" y="603"/>
                <a:ext cx="782" cy="2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>
                    <a:solidFill>
                      <a:schemeClr val="bg1"/>
                    </a:solidFill>
                  </a:rPr>
                  <a:t>生产管理</a:t>
                </a:r>
              </a:p>
            </p:txBody>
          </p:sp>
        </p:grpSp>
        <p:grpSp>
          <p:nvGrpSpPr>
            <p:cNvPr id="5" name="Group 28"/>
            <p:cNvGrpSpPr>
              <a:grpSpLocks/>
            </p:cNvGrpSpPr>
            <p:nvPr/>
          </p:nvGrpSpPr>
          <p:grpSpPr bwMode="auto">
            <a:xfrm>
              <a:off x="2272" y="441"/>
              <a:ext cx="404" cy="402"/>
              <a:chOff x="0" y="0"/>
              <a:chExt cx="1680" cy="1680"/>
            </a:xfrm>
          </p:grpSpPr>
          <p:sp>
            <p:nvSpPr>
              <p:cNvPr id="6171" name="Oval 29"/>
              <p:cNvSpPr>
                <a:spLocks noChangeArrowheads="1"/>
              </p:cNvSpPr>
              <p:nvPr/>
            </p:nvSpPr>
            <p:spPr bwMode="auto">
              <a:xfrm>
                <a:off x="-1" y="0"/>
                <a:ext cx="1686" cy="1679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556667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72" name="未知"/>
              <p:cNvSpPr>
                <a:spLocks noChangeArrowheads="1"/>
              </p:cNvSpPr>
              <p:nvPr/>
            </p:nvSpPr>
            <p:spPr bwMode="auto">
              <a:xfrm>
                <a:off x="192" y="28"/>
                <a:ext cx="1296" cy="634"/>
              </a:xfrm>
              <a:custGeom>
                <a:avLst/>
                <a:gdLst>
                  <a:gd name="T0" fmla="*/ 1054 w 1321"/>
                  <a:gd name="T1" fmla="*/ 112 h 712"/>
                  <a:gd name="T2" fmla="*/ 1067 w 1321"/>
                  <a:gd name="T3" fmla="*/ 124 h 712"/>
                  <a:gd name="T4" fmla="*/ 1070 w 1321"/>
                  <a:gd name="T5" fmla="*/ 134 h 712"/>
                  <a:gd name="T6" fmla="*/ 1065 w 1321"/>
                  <a:gd name="T7" fmla="*/ 144 h 712"/>
                  <a:gd name="T8" fmla="*/ 1052 w 1321"/>
                  <a:gd name="T9" fmla="*/ 152 h 712"/>
                  <a:gd name="T10" fmla="*/ 1031 w 1321"/>
                  <a:gd name="T11" fmla="*/ 162 h 712"/>
                  <a:gd name="T12" fmla="*/ 1004 w 1321"/>
                  <a:gd name="T13" fmla="*/ 169 h 712"/>
                  <a:gd name="T14" fmla="*/ 969 w 1321"/>
                  <a:gd name="T15" fmla="*/ 175 h 712"/>
                  <a:gd name="T16" fmla="*/ 930 w 1321"/>
                  <a:gd name="T17" fmla="*/ 182 h 712"/>
                  <a:gd name="T18" fmla="*/ 885 w 1321"/>
                  <a:gd name="T19" fmla="*/ 186 h 712"/>
                  <a:gd name="T20" fmla="*/ 836 w 1321"/>
                  <a:gd name="T21" fmla="*/ 191 h 712"/>
                  <a:gd name="T22" fmla="*/ 784 w 1321"/>
                  <a:gd name="T23" fmla="*/ 192 h 712"/>
                  <a:gd name="T24" fmla="*/ 726 w 1321"/>
                  <a:gd name="T25" fmla="*/ 197 h 712"/>
                  <a:gd name="T26" fmla="*/ 668 w 1321"/>
                  <a:gd name="T27" fmla="*/ 198 h 712"/>
                  <a:gd name="T28" fmla="*/ 645 w 1321"/>
                  <a:gd name="T29" fmla="*/ 199 h 712"/>
                  <a:gd name="T30" fmla="*/ 386 w 1321"/>
                  <a:gd name="T31" fmla="*/ 199 h 712"/>
                  <a:gd name="T32" fmla="*/ 382 w 1321"/>
                  <a:gd name="T33" fmla="*/ 199 h 712"/>
                  <a:gd name="T34" fmla="*/ 331 w 1321"/>
                  <a:gd name="T35" fmla="*/ 198 h 712"/>
                  <a:gd name="T36" fmla="*/ 282 w 1321"/>
                  <a:gd name="T37" fmla="*/ 197 h 712"/>
                  <a:gd name="T38" fmla="*/ 235 w 1321"/>
                  <a:gd name="T39" fmla="*/ 194 h 712"/>
                  <a:gd name="T40" fmla="*/ 191 w 1321"/>
                  <a:gd name="T41" fmla="*/ 191 h 712"/>
                  <a:gd name="T42" fmla="*/ 152 w 1321"/>
                  <a:gd name="T43" fmla="*/ 189 h 712"/>
                  <a:gd name="T44" fmla="*/ 116 w 1321"/>
                  <a:gd name="T45" fmla="*/ 184 h 712"/>
                  <a:gd name="T46" fmla="*/ 80 w 1321"/>
                  <a:gd name="T47" fmla="*/ 181 h 712"/>
                  <a:gd name="T48" fmla="*/ 56 w 1321"/>
                  <a:gd name="T49" fmla="*/ 176 h 712"/>
                  <a:gd name="T50" fmla="*/ 28 w 1321"/>
                  <a:gd name="T51" fmla="*/ 170 h 712"/>
                  <a:gd name="T52" fmla="*/ 18 w 1321"/>
                  <a:gd name="T53" fmla="*/ 163 h 712"/>
                  <a:gd name="T54" fmla="*/ 6 w 1321"/>
                  <a:gd name="T55" fmla="*/ 155 h 712"/>
                  <a:gd name="T56" fmla="*/ 0 w 1321"/>
                  <a:gd name="T57" fmla="*/ 146 h 712"/>
                  <a:gd name="T58" fmla="*/ 0 w 1321"/>
                  <a:gd name="T59" fmla="*/ 145 h 712"/>
                  <a:gd name="T60" fmla="*/ 4 w 1321"/>
                  <a:gd name="T61" fmla="*/ 134 h 712"/>
                  <a:gd name="T62" fmla="*/ 16 w 1321"/>
                  <a:gd name="T63" fmla="*/ 125 h 712"/>
                  <a:gd name="T64" fmla="*/ 40 w 1321"/>
                  <a:gd name="T65" fmla="*/ 103 h 712"/>
                  <a:gd name="T66" fmla="*/ 75 w 1321"/>
                  <a:gd name="T67" fmla="*/ 83 h 712"/>
                  <a:gd name="T68" fmla="*/ 120 w 1321"/>
                  <a:gd name="T69" fmla="*/ 66 h 712"/>
                  <a:gd name="T70" fmla="*/ 166 w 1321"/>
                  <a:gd name="T71" fmla="*/ 48 h 712"/>
                  <a:gd name="T72" fmla="*/ 219 w 1321"/>
                  <a:gd name="T73" fmla="*/ 34 h 712"/>
                  <a:gd name="T74" fmla="*/ 277 w 1321"/>
                  <a:gd name="T75" fmla="*/ 23 h 712"/>
                  <a:gd name="T76" fmla="*/ 336 w 1321"/>
                  <a:gd name="T77" fmla="*/ 12 h 712"/>
                  <a:gd name="T78" fmla="*/ 403 w 1321"/>
                  <a:gd name="T79" fmla="*/ 6 h 712"/>
                  <a:gd name="T80" fmla="*/ 471 w 1321"/>
                  <a:gd name="T81" fmla="*/ 4 h 712"/>
                  <a:gd name="T82" fmla="*/ 541 w 1321"/>
                  <a:gd name="T83" fmla="*/ 0 h 712"/>
                  <a:gd name="T84" fmla="*/ 615 w 1321"/>
                  <a:gd name="T85" fmla="*/ 4 h 712"/>
                  <a:gd name="T86" fmla="*/ 687 w 1321"/>
                  <a:gd name="T87" fmla="*/ 6 h 712"/>
                  <a:gd name="T88" fmla="*/ 755 w 1321"/>
                  <a:gd name="T89" fmla="*/ 14 h 712"/>
                  <a:gd name="T90" fmla="*/ 819 w 1321"/>
                  <a:gd name="T91" fmla="*/ 25 h 712"/>
                  <a:gd name="T92" fmla="*/ 877 w 1321"/>
                  <a:gd name="T93" fmla="*/ 38 h 712"/>
                  <a:gd name="T94" fmla="*/ 931 w 1321"/>
                  <a:gd name="T95" fmla="*/ 54 h 712"/>
                  <a:gd name="T96" fmla="*/ 979 w 1321"/>
                  <a:gd name="T97" fmla="*/ 71 h 712"/>
                  <a:gd name="T98" fmla="*/ 1020 w 1321"/>
                  <a:gd name="T99" fmla="*/ 91 h 712"/>
                  <a:gd name="T100" fmla="*/ 1054 w 1321"/>
                  <a:gd name="T101" fmla="*/ 112 h 712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321"/>
                  <a:gd name="T154" fmla="*/ 0 h 712"/>
                  <a:gd name="T155" fmla="*/ 1321 w 1321"/>
                  <a:gd name="T156" fmla="*/ 712 h 712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160" name="Text Box 31"/>
            <p:cNvSpPr txBox="1">
              <a:spLocks noChangeArrowheads="1"/>
            </p:cNvSpPr>
            <p:nvPr/>
          </p:nvSpPr>
          <p:spPr bwMode="auto">
            <a:xfrm>
              <a:off x="2220" y="543"/>
              <a:ext cx="45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</a:rPr>
                <a:t>供应链</a:t>
              </a:r>
            </a:p>
          </p:txBody>
        </p:sp>
        <p:grpSp>
          <p:nvGrpSpPr>
            <p:cNvPr id="6" name="Group 32"/>
            <p:cNvGrpSpPr>
              <a:grpSpLocks/>
            </p:cNvGrpSpPr>
            <p:nvPr/>
          </p:nvGrpSpPr>
          <p:grpSpPr bwMode="auto">
            <a:xfrm>
              <a:off x="476" y="1072"/>
              <a:ext cx="808" cy="835"/>
              <a:chOff x="0" y="0"/>
              <a:chExt cx="1099" cy="1128"/>
            </a:xfrm>
          </p:grpSpPr>
          <p:grpSp>
            <p:nvGrpSpPr>
              <p:cNvPr id="7" name="Group 33"/>
              <p:cNvGrpSpPr>
                <a:grpSpLocks/>
              </p:cNvGrpSpPr>
              <p:nvPr/>
            </p:nvGrpSpPr>
            <p:grpSpPr bwMode="auto">
              <a:xfrm>
                <a:off x="0" y="0"/>
                <a:ext cx="1099" cy="1128"/>
                <a:chOff x="0" y="0"/>
                <a:chExt cx="1680" cy="1680"/>
              </a:xfrm>
            </p:grpSpPr>
            <p:sp>
              <p:nvSpPr>
                <p:cNvPr id="6169" name="Oval 3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680" cy="167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rgbClr val="25256F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170" name="未知"/>
                <p:cNvSpPr>
                  <a:spLocks noChangeArrowheads="1"/>
                </p:cNvSpPr>
                <p:nvPr/>
              </p:nvSpPr>
              <p:spPr bwMode="auto">
                <a:xfrm>
                  <a:off x="192" y="28"/>
                  <a:ext cx="1296" cy="634"/>
                </a:xfrm>
                <a:custGeom>
                  <a:avLst/>
                  <a:gdLst>
                    <a:gd name="T0" fmla="*/ 1054 w 1321"/>
                    <a:gd name="T1" fmla="*/ 112 h 712"/>
                    <a:gd name="T2" fmla="*/ 1067 w 1321"/>
                    <a:gd name="T3" fmla="*/ 124 h 712"/>
                    <a:gd name="T4" fmla="*/ 1070 w 1321"/>
                    <a:gd name="T5" fmla="*/ 134 h 712"/>
                    <a:gd name="T6" fmla="*/ 1065 w 1321"/>
                    <a:gd name="T7" fmla="*/ 144 h 712"/>
                    <a:gd name="T8" fmla="*/ 1052 w 1321"/>
                    <a:gd name="T9" fmla="*/ 152 h 712"/>
                    <a:gd name="T10" fmla="*/ 1031 w 1321"/>
                    <a:gd name="T11" fmla="*/ 162 h 712"/>
                    <a:gd name="T12" fmla="*/ 1004 w 1321"/>
                    <a:gd name="T13" fmla="*/ 169 h 712"/>
                    <a:gd name="T14" fmla="*/ 969 w 1321"/>
                    <a:gd name="T15" fmla="*/ 175 h 712"/>
                    <a:gd name="T16" fmla="*/ 930 w 1321"/>
                    <a:gd name="T17" fmla="*/ 182 h 712"/>
                    <a:gd name="T18" fmla="*/ 885 w 1321"/>
                    <a:gd name="T19" fmla="*/ 186 h 712"/>
                    <a:gd name="T20" fmla="*/ 836 w 1321"/>
                    <a:gd name="T21" fmla="*/ 191 h 712"/>
                    <a:gd name="T22" fmla="*/ 784 w 1321"/>
                    <a:gd name="T23" fmla="*/ 192 h 712"/>
                    <a:gd name="T24" fmla="*/ 726 w 1321"/>
                    <a:gd name="T25" fmla="*/ 197 h 712"/>
                    <a:gd name="T26" fmla="*/ 668 w 1321"/>
                    <a:gd name="T27" fmla="*/ 198 h 712"/>
                    <a:gd name="T28" fmla="*/ 645 w 1321"/>
                    <a:gd name="T29" fmla="*/ 199 h 712"/>
                    <a:gd name="T30" fmla="*/ 386 w 1321"/>
                    <a:gd name="T31" fmla="*/ 199 h 712"/>
                    <a:gd name="T32" fmla="*/ 382 w 1321"/>
                    <a:gd name="T33" fmla="*/ 199 h 712"/>
                    <a:gd name="T34" fmla="*/ 331 w 1321"/>
                    <a:gd name="T35" fmla="*/ 198 h 712"/>
                    <a:gd name="T36" fmla="*/ 282 w 1321"/>
                    <a:gd name="T37" fmla="*/ 197 h 712"/>
                    <a:gd name="T38" fmla="*/ 235 w 1321"/>
                    <a:gd name="T39" fmla="*/ 194 h 712"/>
                    <a:gd name="T40" fmla="*/ 191 w 1321"/>
                    <a:gd name="T41" fmla="*/ 191 h 712"/>
                    <a:gd name="T42" fmla="*/ 152 w 1321"/>
                    <a:gd name="T43" fmla="*/ 189 h 712"/>
                    <a:gd name="T44" fmla="*/ 116 w 1321"/>
                    <a:gd name="T45" fmla="*/ 184 h 712"/>
                    <a:gd name="T46" fmla="*/ 80 w 1321"/>
                    <a:gd name="T47" fmla="*/ 181 h 712"/>
                    <a:gd name="T48" fmla="*/ 56 w 1321"/>
                    <a:gd name="T49" fmla="*/ 176 h 712"/>
                    <a:gd name="T50" fmla="*/ 28 w 1321"/>
                    <a:gd name="T51" fmla="*/ 170 h 712"/>
                    <a:gd name="T52" fmla="*/ 18 w 1321"/>
                    <a:gd name="T53" fmla="*/ 163 h 712"/>
                    <a:gd name="T54" fmla="*/ 6 w 1321"/>
                    <a:gd name="T55" fmla="*/ 155 h 712"/>
                    <a:gd name="T56" fmla="*/ 0 w 1321"/>
                    <a:gd name="T57" fmla="*/ 146 h 712"/>
                    <a:gd name="T58" fmla="*/ 0 w 1321"/>
                    <a:gd name="T59" fmla="*/ 145 h 712"/>
                    <a:gd name="T60" fmla="*/ 4 w 1321"/>
                    <a:gd name="T61" fmla="*/ 134 h 712"/>
                    <a:gd name="T62" fmla="*/ 16 w 1321"/>
                    <a:gd name="T63" fmla="*/ 125 h 712"/>
                    <a:gd name="T64" fmla="*/ 40 w 1321"/>
                    <a:gd name="T65" fmla="*/ 103 h 712"/>
                    <a:gd name="T66" fmla="*/ 75 w 1321"/>
                    <a:gd name="T67" fmla="*/ 83 h 712"/>
                    <a:gd name="T68" fmla="*/ 120 w 1321"/>
                    <a:gd name="T69" fmla="*/ 66 h 712"/>
                    <a:gd name="T70" fmla="*/ 166 w 1321"/>
                    <a:gd name="T71" fmla="*/ 48 h 712"/>
                    <a:gd name="T72" fmla="*/ 219 w 1321"/>
                    <a:gd name="T73" fmla="*/ 34 h 712"/>
                    <a:gd name="T74" fmla="*/ 277 w 1321"/>
                    <a:gd name="T75" fmla="*/ 23 h 712"/>
                    <a:gd name="T76" fmla="*/ 336 w 1321"/>
                    <a:gd name="T77" fmla="*/ 12 h 712"/>
                    <a:gd name="T78" fmla="*/ 403 w 1321"/>
                    <a:gd name="T79" fmla="*/ 6 h 712"/>
                    <a:gd name="T80" fmla="*/ 471 w 1321"/>
                    <a:gd name="T81" fmla="*/ 4 h 712"/>
                    <a:gd name="T82" fmla="*/ 541 w 1321"/>
                    <a:gd name="T83" fmla="*/ 0 h 712"/>
                    <a:gd name="T84" fmla="*/ 615 w 1321"/>
                    <a:gd name="T85" fmla="*/ 4 h 712"/>
                    <a:gd name="T86" fmla="*/ 687 w 1321"/>
                    <a:gd name="T87" fmla="*/ 6 h 712"/>
                    <a:gd name="T88" fmla="*/ 755 w 1321"/>
                    <a:gd name="T89" fmla="*/ 14 h 712"/>
                    <a:gd name="T90" fmla="*/ 819 w 1321"/>
                    <a:gd name="T91" fmla="*/ 25 h 712"/>
                    <a:gd name="T92" fmla="*/ 877 w 1321"/>
                    <a:gd name="T93" fmla="*/ 38 h 712"/>
                    <a:gd name="T94" fmla="*/ 931 w 1321"/>
                    <a:gd name="T95" fmla="*/ 54 h 712"/>
                    <a:gd name="T96" fmla="*/ 979 w 1321"/>
                    <a:gd name="T97" fmla="*/ 71 h 712"/>
                    <a:gd name="T98" fmla="*/ 1020 w 1321"/>
                    <a:gd name="T99" fmla="*/ 91 h 712"/>
                    <a:gd name="T100" fmla="*/ 1054 w 1321"/>
                    <a:gd name="T101" fmla="*/ 112 h 712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1321"/>
                    <a:gd name="T154" fmla="*/ 0 h 712"/>
                    <a:gd name="T155" fmla="*/ 1321 w 1321"/>
                    <a:gd name="T156" fmla="*/ 712 h 712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6168" name="Text Box 36"/>
              <p:cNvSpPr txBox="1">
                <a:spLocks noChangeArrowheads="1"/>
              </p:cNvSpPr>
              <p:nvPr/>
            </p:nvSpPr>
            <p:spPr bwMode="auto">
              <a:xfrm>
                <a:off x="153" y="501"/>
                <a:ext cx="782" cy="2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>
                    <a:solidFill>
                      <a:schemeClr val="bg1"/>
                    </a:solidFill>
                  </a:rPr>
                  <a:t>质量保证</a:t>
                </a:r>
              </a:p>
            </p:txBody>
          </p:sp>
        </p:grpSp>
        <p:grpSp>
          <p:nvGrpSpPr>
            <p:cNvPr id="8" name="Group 37"/>
            <p:cNvGrpSpPr>
              <a:grpSpLocks/>
            </p:cNvGrpSpPr>
            <p:nvPr/>
          </p:nvGrpSpPr>
          <p:grpSpPr bwMode="auto">
            <a:xfrm>
              <a:off x="2216" y="1660"/>
              <a:ext cx="932" cy="927"/>
              <a:chOff x="0" y="0"/>
              <a:chExt cx="1268" cy="1253"/>
            </a:xfrm>
          </p:grpSpPr>
          <p:grpSp>
            <p:nvGrpSpPr>
              <p:cNvPr id="9" name="Group 38"/>
              <p:cNvGrpSpPr>
                <a:grpSpLocks/>
              </p:cNvGrpSpPr>
              <p:nvPr/>
            </p:nvGrpSpPr>
            <p:grpSpPr bwMode="auto">
              <a:xfrm>
                <a:off x="0" y="0"/>
                <a:ext cx="1268" cy="1253"/>
                <a:chOff x="0" y="0"/>
                <a:chExt cx="1680" cy="1680"/>
              </a:xfrm>
            </p:grpSpPr>
            <p:sp>
              <p:nvSpPr>
                <p:cNvPr id="6165" name="Oval 3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rgbClr val="005353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166" name="未知"/>
                <p:cNvSpPr>
                  <a:spLocks noChangeArrowheads="1"/>
                </p:cNvSpPr>
                <p:nvPr/>
              </p:nvSpPr>
              <p:spPr bwMode="auto">
                <a:xfrm>
                  <a:off x="191" y="28"/>
                  <a:ext cx="1297" cy="634"/>
                </a:xfrm>
                <a:custGeom>
                  <a:avLst/>
                  <a:gdLst>
                    <a:gd name="T0" fmla="*/ 1063 w 1321"/>
                    <a:gd name="T1" fmla="*/ 112 h 712"/>
                    <a:gd name="T2" fmla="*/ 1077 w 1321"/>
                    <a:gd name="T3" fmla="*/ 124 h 712"/>
                    <a:gd name="T4" fmla="*/ 1080 w 1321"/>
                    <a:gd name="T5" fmla="*/ 134 h 712"/>
                    <a:gd name="T6" fmla="*/ 1075 w 1321"/>
                    <a:gd name="T7" fmla="*/ 144 h 712"/>
                    <a:gd name="T8" fmla="*/ 1060 w 1321"/>
                    <a:gd name="T9" fmla="*/ 152 h 712"/>
                    <a:gd name="T10" fmla="*/ 1040 w 1321"/>
                    <a:gd name="T11" fmla="*/ 162 h 712"/>
                    <a:gd name="T12" fmla="*/ 1012 w 1321"/>
                    <a:gd name="T13" fmla="*/ 169 h 712"/>
                    <a:gd name="T14" fmla="*/ 978 w 1321"/>
                    <a:gd name="T15" fmla="*/ 175 h 712"/>
                    <a:gd name="T16" fmla="*/ 938 w 1321"/>
                    <a:gd name="T17" fmla="*/ 182 h 712"/>
                    <a:gd name="T18" fmla="*/ 893 w 1321"/>
                    <a:gd name="T19" fmla="*/ 186 h 712"/>
                    <a:gd name="T20" fmla="*/ 843 w 1321"/>
                    <a:gd name="T21" fmla="*/ 191 h 712"/>
                    <a:gd name="T22" fmla="*/ 790 w 1321"/>
                    <a:gd name="T23" fmla="*/ 192 h 712"/>
                    <a:gd name="T24" fmla="*/ 732 w 1321"/>
                    <a:gd name="T25" fmla="*/ 197 h 712"/>
                    <a:gd name="T26" fmla="*/ 674 w 1321"/>
                    <a:gd name="T27" fmla="*/ 198 h 712"/>
                    <a:gd name="T28" fmla="*/ 651 w 1321"/>
                    <a:gd name="T29" fmla="*/ 199 h 712"/>
                    <a:gd name="T30" fmla="*/ 390 w 1321"/>
                    <a:gd name="T31" fmla="*/ 199 h 712"/>
                    <a:gd name="T32" fmla="*/ 386 w 1321"/>
                    <a:gd name="T33" fmla="*/ 199 h 712"/>
                    <a:gd name="T34" fmla="*/ 335 w 1321"/>
                    <a:gd name="T35" fmla="*/ 198 h 712"/>
                    <a:gd name="T36" fmla="*/ 285 w 1321"/>
                    <a:gd name="T37" fmla="*/ 197 h 712"/>
                    <a:gd name="T38" fmla="*/ 237 w 1321"/>
                    <a:gd name="T39" fmla="*/ 194 h 712"/>
                    <a:gd name="T40" fmla="*/ 191 w 1321"/>
                    <a:gd name="T41" fmla="*/ 191 h 712"/>
                    <a:gd name="T42" fmla="*/ 153 w 1321"/>
                    <a:gd name="T43" fmla="*/ 189 h 712"/>
                    <a:gd name="T44" fmla="*/ 117 w 1321"/>
                    <a:gd name="T45" fmla="*/ 184 h 712"/>
                    <a:gd name="T46" fmla="*/ 81 w 1321"/>
                    <a:gd name="T47" fmla="*/ 181 h 712"/>
                    <a:gd name="T48" fmla="*/ 56 w 1321"/>
                    <a:gd name="T49" fmla="*/ 176 h 712"/>
                    <a:gd name="T50" fmla="*/ 28 w 1321"/>
                    <a:gd name="T51" fmla="*/ 170 h 712"/>
                    <a:gd name="T52" fmla="*/ 18 w 1321"/>
                    <a:gd name="T53" fmla="*/ 163 h 712"/>
                    <a:gd name="T54" fmla="*/ 6 w 1321"/>
                    <a:gd name="T55" fmla="*/ 155 h 712"/>
                    <a:gd name="T56" fmla="*/ 0 w 1321"/>
                    <a:gd name="T57" fmla="*/ 146 h 712"/>
                    <a:gd name="T58" fmla="*/ 0 w 1321"/>
                    <a:gd name="T59" fmla="*/ 145 h 712"/>
                    <a:gd name="T60" fmla="*/ 4 w 1321"/>
                    <a:gd name="T61" fmla="*/ 134 h 712"/>
                    <a:gd name="T62" fmla="*/ 16 w 1321"/>
                    <a:gd name="T63" fmla="*/ 125 h 712"/>
                    <a:gd name="T64" fmla="*/ 40 w 1321"/>
                    <a:gd name="T65" fmla="*/ 103 h 712"/>
                    <a:gd name="T66" fmla="*/ 77 w 1321"/>
                    <a:gd name="T67" fmla="*/ 83 h 712"/>
                    <a:gd name="T68" fmla="*/ 121 w 1321"/>
                    <a:gd name="T69" fmla="*/ 66 h 712"/>
                    <a:gd name="T70" fmla="*/ 168 w 1321"/>
                    <a:gd name="T71" fmla="*/ 48 h 712"/>
                    <a:gd name="T72" fmla="*/ 221 w 1321"/>
                    <a:gd name="T73" fmla="*/ 34 h 712"/>
                    <a:gd name="T74" fmla="*/ 279 w 1321"/>
                    <a:gd name="T75" fmla="*/ 23 h 712"/>
                    <a:gd name="T76" fmla="*/ 339 w 1321"/>
                    <a:gd name="T77" fmla="*/ 12 h 712"/>
                    <a:gd name="T78" fmla="*/ 405 w 1321"/>
                    <a:gd name="T79" fmla="*/ 6 h 712"/>
                    <a:gd name="T80" fmla="*/ 475 w 1321"/>
                    <a:gd name="T81" fmla="*/ 4 h 712"/>
                    <a:gd name="T82" fmla="*/ 546 w 1321"/>
                    <a:gd name="T83" fmla="*/ 0 h 712"/>
                    <a:gd name="T84" fmla="*/ 620 w 1321"/>
                    <a:gd name="T85" fmla="*/ 4 h 712"/>
                    <a:gd name="T86" fmla="*/ 692 w 1321"/>
                    <a:gd name="T87" fmla="*/ 6 h 712"/>
                    <a:gd name="T88" fmla="*/ 762 w 1321"/>
                    <a:gd name="T89" fmla="*/ 14 h 712"/>
                    <a:gd name="T90" fmla="*/ 826 w 1321"/>
                    <a:gd name="T91" fmla="*/ 25 h 712"/>
                    <a:gd name="T92" fmla="*/ 884 w 1321"/>
                    <a:gd name="T93" fmla="*/ 38 h 712"/>
                    <a:gd name="T94" fmla="*/ 940 w 1321"/>
                    <a:gd name="T95" fmla="*/ 54 h 712"/>
                    <a:gd name="T96" fmla="*/ 987 w 1321"/>
                    <a:gd name="T97" fmla="*/ 71 h 712"/>
                    <a:gd name="T98" fmla="*/ 1029 w 1321"/>
                    <a:gd name="T99" fmla="*/ 91 h 712"/>
                    <a:gd name="T100" fmla="*/ 1063 w 1321"/>
                    <a:gd name="T101" fmla="*/ 112 h 712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1321"/>
                    <a:gd name="T154" fmla="*/ 0 h 712"/>
                    <a:gd name="T155" fmla="*/ 1321 w 1321"/>
                    <a:gd name="T156" fmla="*/ 712 h 712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6164" name="Text Box 41"/>
              <p:cNvSpPr txBox="1">
                <a:spLocks noChangeArrowheads="1"/>
              </p:cNvSpPr>
              <p:nvPr/>
            </p:nvSpPr>
            <p:spPr bwMode="auto">
              <a:xfrm>
                <a:off x="259" y="537"/>
                <a:ext cx="778" cy="2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>
                    <a:solidFill>
                      <a:schemeClr val="bg1"/>
                    </a:solidFill>
                    <a:ea typeface="微软雅黑" pitchFamily="34" charset="-122"/>
                  </a:rPr>
                  <a:t>工程研发</a:t>
                </a:r>
                <a:endParaRPr lang="zh-CN" altLang="en-US" b="1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6148" name="Text Box 42"/>
          <p:cNvSpPr txBox="1">
            <a:spLocks noChangeArrowheads="1"/>
          </p:cNvSpPr>
          <p:nvPr/>
        </p:nvSpPr>
        <p:spPr bwMode="auto">
          <a:xfrm>
            <a:off x="6619517" y="3803652"/>
            <a:ext cx="3662437" cy="1039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324" tIns="57662" rIns="115324" bIns="57662">
            <a:spAutoFit/>
          </a:bodyPr>
          <a:lstStyle/>
          <a:p>
            <a:r>
              <a:rPr lang="zh-CN" altLang="en-US" sz="1500" dirty="0"/>
              <a:t>专业的质检工程师队伍;</a:t>
            </a:r>
          </a:p>
          <a:p>
            <a:r>
              <a:rPr lang="zh-CN" altLang="en-US" sz="1500" dirty="0"/>
              <a:t>精密的检验设备:</a:t>
            </a:r>
          </a:p>
          <a:p>
            <a:r>
              <a:rPr lang="zh-CN" altLang="en-US" sz="1500" dirty="0" smtClean="0"/>
              <a:t>光谱仪、</a:t>
            </a:r>
            <a:r>
              <a:rPr lang="zh-CN" altLang="en-US" sz="1500" dirty="0" smtClean="0"/>
              <a:t>材料试验</a:t>
            </a:r>
            <a:r>
              <a:rPr lang="zh-CN" altLang="en-US" sz="1500" dirty="0" smtClean="0"/>
              <a:t>机、三</a:t>
            </a:r>
            <a:r>
              <a:rPr lang="zh-CN" altLang="en-US" sz="1500" dirty="0"/>
              <a:t>坐标检测仪, 投影仪,  影像仪</a:t>
            </a:r>
            <a:r>
              <a:rPr lang="zh-CN" altLang="en-US" sz="1500" dirty="0" smtClean="0"/>
              <a:t>，轮廓</a:t>
            </a:r>
            <a:r>
              <a:rPr lang="zh-CN" altLang="en-US" sz="1500" dirty="0"/>
              <a:t>仪, 粗糙度仪</a:t>
            </a:r>
            <a:r>
              <a:rPr lang="zh-CN" altLang="en-US" sz="1500" dirty="0" smtClean="0"/>
              <a:t>，等</a:t>
            </a:r>
            <a:endParaRPr lang="zh-CN" altLang="en-US" sz="1500" dirty="0"/>
          </a:p>
        </p:txBody>
      </p:sp>
      <p:sp>
        <p:nvSpPr>
          <p:cNvPr id="6149" name="Text Box 43"/>
          <p:cNvSpPr txBox="1">
            <a:spLocks noChangeArrowheads="1"/>
          </p:cNvSpPr>
          <p:nvPr/>
        </p:nvSpPr>
        <p:spPr bwMode="auto">
          <a:xfrm>
            <a:off x="6631143" y="1797051"/>
            <a:ext cx="3476409" cy="1501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324" tIns="57662" rIns="115324" bIns="57662">
            <a:spAutoFit/>
          </a:bodyPr>
          <a:lstStyle/>
          <a:p>
            <a:r>
              <a:rPr lang="zh-CN" altLang="en-US" sz="1500" dirty="0"/>
              <a:t>操作熟练的制造团队</a:t>
            </a:r>
          </a:p>
          <a:p>
            <a:r>
              <a:rPr lang="zh-CN" altLang="en-US" sz="1500" dirty="0"/>
              <a:t>3 班制，</a:t>
            </a:r>
            <a:r>
              <a:rPr lang="en-US" altLang="zh-CN" sz="1500" dirty="0"/>
              <a:t>24</a:t>
            </a:r>
            <a:r>
              <a:rPr lang="zh-CN" altLang="en-US" sz="1500" dirty="0"/>
              <a:t>小时，</a:t>
            </a:r>
            <a:r>
              <a:rPr lang="en-US" altLang="zh-CN" sz="1500" dirty="0"/>
              <a:t>6</a:t>
            </a:r>
            <a:r>
              <a:rPr lang="zh-CN" altLang="en-US" sz="1500" dirty="0"/>
              <a:t>天工作日</a:t>
            </a:r>
          </a:p>
          <a:p>
            <a:r>
              <a:rPr lang="zh-CN" altLang="en-US" sz="1500" dirty="0"/>
              <a:t>定期培训</a:t>
            </a:r>
          </a:p>
          <a:p>
            <a:r>
              <a:rPr lang="zh-CN" altLang="en-US" sz="1500" dirty="0"/>
              <a:t>5S 管理体系</a:t>
            </a:r>
          </a:p>
          <a:p>
            <a:r>
              <a:rPr lang="zh-CN" altLang="en-US" sz="1500" dirty="0"/>
              <a:t>精益生产</a:t>
            </a:r>
          </a:p>
          <a:p>
            <a:r>
              <a:rPr lang="zh-CN" altLang="en-US" sz="1500" dirty="0"/>
              <a:t>持续改进</a:t>
            </a:r>
            <a:r>
              <a:rPr lang="en-US" altLang="zh-CN" sz="1500" dirty="0"/>
              <a:t>…</a:t>
            </a:r>
            <a:r>
              <a:rPr lang="zh-CN" altLang="en-US" sz="1500" dirty="0"/>
              <a:t>...</a:t>
            </a:r>
          </a:p>
        </p:txBody>
      </p:sp>
      <p:sp>
        <p:nvSpPr>
          <p:cNvPr id="6150" name="Text Box 44"/>
          <p:cNvSpPr txBox="1">
            <a:spLocks noChangeArrowheads="1"/>
          </p:cNvSpPr>
          <p:nvPr/>
        </p:nvSpPr>
        <p:spPr bwMode="auto">
          <a:xfrm>
            <a:off x="6592387" y="1028701"/>
            <a:ext cx="3544232" cy="347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324" tIns="57662" rIns="115324" bIns="57662">
            <a:spAutoFit/>
          </a:bodyPr>
          <a:lstStyle/>
          <a:p>
            <a:r>
              <a:rPr lang="zh-CN" altLang="en-US" sz="1500" dirty="0"/>
              <a:t>稳定和专业的供应商协作伙伴</a:t>
            </a:r>
          </a:p>
        </p:txBody>
      </p:sp>
      <p:sp>
        <p:nvSpPr>
          <p:cNvPr id="6151" name="Text Box 45"/>
          <p:cNvSpPr txBox="1">
            <a:spLocks noChangeArrowheads="1"/>
          </p:cNvSpPr>
          <p:nvPr/>
        </p:nvSpPr>
        <p:spPr bwMode="auto">
          <a:xfrm>
            <a:off x="6679588" y="5253567"/>
            <a:ext cx="3557796" cy="578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324" tIns="57662" rIns="115324" bIns="57662">
            <a:spAutoFit/>
          </a:bodyPr>
          <a:lstStyle/>
          <a:p>
            <a:r>
              <a:rPr lang="zh-CN" altLang="en-US" sz="1500" dirty="0"/>
              <a:t>创新工艺和开发新产品; </a:t>
            </a:r>
          </a:p>
          <a:p>
            <a:r>
              <a:rPr lang="zh-CN" altLang="en-US" sz="1500" dirty="0"/>
              <a:t>研发高效</a:t>
            </a:r>
            <a:r>
              <a:rPr lang="zh-CN" altLang="en-US" sz="1500" dirty="0" smtClean="0"/>
              <a:t>的挤压模具、工装</a:t>
            </a:r>
            <a:r>
              <a:rPr lang="zh-CN" altLang="en-US" sz="1500" dirty="0"/>
              <a:t>夹具</a:t>
            </a:r>
          </a:p>
        </p:txBody>
      </p:sp>
      <p:sp>
        <p:nvSpPr>
          <p:cNvPr id="34" name="TextBox 6"/>
          <p:cNvSpPr txBox="1">
            <a:spLocks noChangeArrowheads="1"/>
          </p:cNvSpPr>
          <p:nvPr/>
        </p:nvSpPr>
        <p:spPr bwMode="auto">
          <a:xfrm>
            <a:off x="436563" y="334963"/>
            <a:ext cx="10054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团队协作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凤舞九天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atMod val="180000"/>
              </a:schemeClr>
            </a:gs>
            <a:gs pos="50000">
              <a:schemeClr val="phClr">
                <a:tint val="40000"/>
                <a:satMod val="175000"/>
              </a:schemeClr>
            </a:gs>
            <a:gs pos="100000">
              <a:schemeClr val="phClr">
                <a:tint val="65000"/>
                <a:satMod val="18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38000"/>
                <a:satMod val="150000"/>
              </a:schemeClr>
            </a:gs>
            <a:gs pos="50000">
              <a:schemeClr val="phClr">
                <a:shade val="100000"/>
                <a:satMod val="100000"/>
              </a:schemeClr>
            </a:gs>
            <a:gs pos="100000">
              <a:schemeClr val="phClr">
                <a:shade val="38000"/>
                <a:satMod val="150000"/>
              </a:schemeClr>
            </a:gs>
          </a:gsLst>
          <a:lin ang="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 w="9525">
          <a:noFill/>
          <a:miter/>
        </a:ln>
      </a:spPr>
      <a:bodyPr wrap="square" anchor="t">
        <a:spAutoFit/>
      </a:bodyPr>
      <a:lstStyle>
        <a:defPPr marL="342900" lvl="0" indent="-342900">
          <a:lnSpc>
            <a:spcPct val="200000"/>
          </a:lnSpc>
          <a:buAutoNum type="ea1ChsPlain"/>
          <a:defRPr lang="zh-CN" altLang="en-US" sz="1600" b="1" dirty="0">
            <a:solidFill>
              <a:srgbClr val="D9D9D9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1173</TotalTime>
  <Pages>0</Pages>
  <Words>1028</Words>
  <Characters>0</Characters>
  <Application>Microsoft Office PowerPoint</Application>
  <DocSecurity>0</DocSecurity>
  <PresentationFormat>自定义</PresentationFormat>
  <Lines>0</Lines>
  <Paragraphs>165</Paragraphs>
  <Slides>25</Slides>
  <Notes>2</Notes>
  <HiddenSlides>1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u</cp:lastModifiedBy>
  <cp:revision>1032</cp:revision>
  <dcterms:created xsi:type="dcterms:W3CDTF">2015-11-28T02:21:00Z</dcterms:created>
  <dcterms:modified xsi:type="dcterms:W3CDTF">2017-07-10T05:02:32Z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2052-10.1.0.5390</vt:lpwstr>
  </property>
</Properties>
</file>